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emf" ContentType="image/x-emf"/>
  <Default Extension="xml" ContentType="application/xml"/>
  <Override PartName="/ppt/drawings/drawing1.xml" ContentType="application/vnd.openxmlformats-officedocument.drawingml.chartshapes+xml"/>
  <Override PartName="/ppt/presentation.xml" ContentType="application/vnd.openxmlformats-officedocument.presentationml.presentation.main+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theme/theme2.xml" ContentType="application/vnd.openxmlformats-officedocument.theme+xml"/>
  <Override PartName="/ppt/charts/chart7.xml" ContentType="application/vnd.openxmlformats-officedocument.drawingml.chart+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5.xml" ContentType="application/vnd.openxmlformats-officedocument.drawingml.chart+xml"/>
  <Override PartName="/ppt/charts/chart4.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charts/chart13.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3.xml" ContentType="application/vnd.openxmlformats-officedocument.drawingml.chart+xml"/>
  <Override PartName="/ppt/charts/chart6.xml" ContentType="application/vnd.openxmlformats-officedocument.drawingml.chart+xml"/>
  <Override PartName="/ppt/charts/chart1.xml" ContentType="application/vnd.openxmlformats-officedocument.drawingml.chart+xml"/>
  <Override PartName="/ppt/charts/chart2.xml" ContentType="application/vnd.openxmlformats-officedocument.drawingml.chart+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57" r:id="rId3"/>
    <p:sldId id="258" r:id="rId4"/>
    <p:sldId id="259" r:id="rId5"/>
    <p:sldId id="261" r:id="rId6"/>
    <p:sldId id="272" r:id="rId7"/>
    <p:sldId id="273" r:id="rId8"/>
    <p:sldId id="265" r:id="rId9"/>
    <p:sldId id="266" r:id="rId10"/>
    <p:sldId id="267" r:id="rId11"/>
    <p:sldId id="268" r:id="rId12"/>
    <p:sldId id="269" r:id="rId13"/>
    <p:sldId id="274" r:id="rId14"/>
    <p:sldId id="275" r:id="rId15"/>
    <p:sldId id="276" r:id="rId16"/>
    <p:sldId id="277" r:id="rId17"/>
    <p:sldId id="279" r:id="rId18"/>
    <p:sldId id="280" r:id="rId19"/>
    <p:sldId id="281" r:id="rId20"/>
    <p:sldId id="282"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methane_results_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adi\Dropbox\Adis%20project%20(1)\&#1508;&#1512;&#1493;&#1497;&#1497;&#1511;&#1496;%20&#1502;&#1514;&#1488;&#1503;-%20&#1506;&#1491;&#1497;\interaction%20project\results_first_exp\&#1504;&#1497;&#1505;&#1493;&#1497;%20&#1488;&#1504;&#1496;&#1497;&#1489;&#1497;&#1493;&#1496;&#1497;&#1511;&#14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Methane production with and without antibiotics </a:t>
            </a:r>
          </a:p>
        </c:rich>
      </c:tx>
      <c:layout/>
      <c:overlay val="0"/>
    </c:title>
    <c:autoTitleDeleted val="0"/>
    <c:plotArea>
      <c:layout/>
      <c:barChart>
        <c:barDir val="col"/>
        <c:grouping val="clustered"/>
        <c:varyColors val="0"/>
        <c:ser>
          <c:idx val="0"/>
          <c:order val="0"/>
          <c:tx>
            <c:strRef>
              <c:f>'תוצאות מתאן חישוב מולים'!$B$2</c:f>
              <c:strCache>
                <c:ptCount val="1"/>
                <c:pt idx="0">
                  <c:v>average methane nmole no AB</c:v>
                </c:pt>
              </c:strCache>
            </c:strRef>
          </c:tx>
          <c:invertIfNegative val="0"/>
          <c:errBars>
            <c:errBarType val="both"/>
            <c:errValType val="cust"/>
            <c:noEndCap val="0"/>
            <c:plus>
              <c:numRef>
                <c:f>'תוצאות מתאן חישוב מולים'!$E$4:$E$10</c:f>
                <c:numCache>
                  <c:formatCode>General</c:formatCode>
                  <c:ptCount val="7"/>
                  <c:pt idx="0">
                    <c:v>152.22405019999999</c:v>
                  </c:pt>
                  <c:pt idx="1">
                    <c:v>1.5160298809999999</c:v>
                  </c:pt>
                  <c:pt idx="2">
                    <c:v>473.21018120000002</c:v>
                  </c:pt>
                  <c:pt idx="3">
                    <c:v>7349.6636440000002</c:v>
                  </c:pt>
                  <c:pt idx="4">
                    <c:v>0</c:v>
                  </c:pt>
                  <c:pt idx="5">
                    <c:v>7.4626165159999998</c:v>
                  </c:pt>
                  <c:pt idx="6">
                    <c:v>60.28950047</c:v>
                  </c:pt>
                </c:numCache>
              </c:numRef>
            </c:plus>
            <c:minus>
              <c:numRef>
                <c:f>'תוצאות מתאן חישוב מולים'!$E$4:$E$10</c:f>
                <c:numCache>
                  <c:formatCode>General</c:formatCode>
                  <c:ptCount val="7"/>
                  <c:pt idx="0">
                    <c:v>152.22405019999999</c:v>
                  </c:pt>
                  <c:pt idx="1">
                    <c:v>1.5160298809999999</c:v>
                  </c:pt>
                  <c:pt idx="2">
                    <c:v>473.21018120000002</c:v>
                  </c:pt>
                  <c:pt idx="3">
                    <c:v>7349.6636440000002</c:v>
                  </c:pt>
                  <c:pt idx="4">
                    <c:v>0</c:v>
                  </c:pt>
                  <c:pt idx="5">
                    <c:v>7.4626165159999998</c:v>
                  </c:pt>
                  <c:pt idx="6">
                    <c:v>60.28950047</c:v>
                  </c:pt>
                </c:numCache>
              </c:numRef>
            </c:minus>
          </c:errBars>
          <c:cat>
            <c:strRef>
              <c:f>'תוצאות מתאן חישוב מולים'!$A$4:$A$10</c:f>
              <c:strCache>
                <c:ptCount val="7"/>
                <c:pt idx="0">
                  <c:v>iso6-3</c:v>
                </c:pt>
                <c:pt idx="1">
                  <c:v>iso6-11</c:v>
                </c:pt>
                <c:pt idx="2">
                  <c:v>iso6-15</c:v>
                </c:pt>
                <c:pt idx="3">
                  <c:v>iso6-16</c:v>
                </c:pt>
                <c:pt idx="4">
                  <c:v>iso8-10</c:v>
                </c:pt>
                <c:pt idx="5">
                  <c:v>iso8-12</c:v>
                </c:pt>
                <c:pt idx="6">
                  <c:v>iso8-13</c:v>
                </c:pt>
              </c:strCache>
            </c:strRef>
          </c:cat>
          <c:val>
            <c:numRef>
              <c:f>'תוצאות מתאן חישוב מולים'!$B$4:$B$10</c:f>
              <c:numCache>
                <c:formatCode>General</c:formatCode>
                <c:ptCount val="7"/>
                <c:pt idx="0">
                  <c:v>655.88599999999997</c:v>
                </c:pt>
                <c:pt idx="1">
                  <c:v>4.6562999999999999</c:v>
                </c:pt>
                <c:pt idx="2">
                  <c:v>1945.7460000000001</c:v>
                </c:pt>
                <c:pt idx="3">
                  <c:v>15197.995999999999</c:v>
                </c:pt>
                <c:pt idx="4">
                  <c:v>0</c:v>
                </c:pt>
                <c:pt idx="5">
                  <c:v>174.63929999999999</c:v>
                </c:pt>
                <c:pt idx="6">
                  <c:v>1332.826</c:v>
                </c:pt>
              </c:numCache>
            </c:numRef>
          </c:val>
        </c:ser>
        <c:ser>
          <c:idx val="1"/>
          <c:order val="1"/>
          <c:tx>
            <c:strRef>
              <c:f>'תוצאות מתאן חישוב מולים'!$C$2</c:f>
              <c:strCache>
                <c:ptCount val="1"/>
                <c:pt idx="0">
                  <c:v>average methane nmole with AB</c:v>
                </c:pt>
              </c:strCache>
            </c:strRef>
          </c:tx>
          <c:invertIfNegative val="0"/>
          <c:errBars>
            <c:errBarType val="both"/>
            <c:errValType val="cust"/>
            <c:noEndCap val="0"/>
            <c:plus>
              <c:numRef>
                <c:f>'תוצאות מתאן חישוב מולים'!$F$4:$F$10</c:f>
                <c:numCache>
                  <c:formatCode>General</c:formatCode>
                  <c:ptCount val="7"/>
                  <c:pt idx="0">
                    <c:v>2681.4742209999999</c:v>
                  </c:pt>
                  <c:pt idx="1">
                    <c:v>0.59182317200000001</c:v>
                  </c:pt>
                  <c:pt idx="2">
                    <c:v>3305.3216649999999</c:v>
                  </c:pt>
                  <c:pt idx="3">
                    <c:v>1923.9625779999999</c:v>
                  </c:pt>
                  <c:pt idx="4">
                    <c:v>0</c:v>
                  </c:pt>
                  <c:pt idx="5">
                    <c:v>0</c:v>
                  </c:pt>
                  <c:pt idx="6">
                    <c:v>12.2507147</c:v>
                  </c:pt>
                </c:numCache>
              </c:numRef>
            </c:plus>
            <c:minus>
              <c:numRef>
                <c:f>'תוצאות מתאן חישוב מולים'!$F$4:$F$10</c:f>
                <c:numCache>
                  <c:formatCode>General</c:formatCode>
                  <c:ptCount val="7"/>
                  <c:pt idx="0">
                    <c:v>2681.4742209999999</c:v>
                  </c:pt>
                  <c:pt idx="1">
                    <c:v>0.59182317200000001</c:v>
                  </c:pt>
                  <c:pt idx="2">
                    <c:v>3305.3216649999999</c:v>
                  </c:pt>
                  <c:pt idx="3">
                    <c:v>1923.9625779999999</c:v>
                  </c:pt>
                  <c:pt idx="4">
                    <c:v>0</c:v>
                  </c:pt>
                  <c:pt idx="5">
                    <c:v>0</c:v>
                  </c:pt>
                  <c:pt idx="6">
                    <c:v>12.2507147</c:v>
                  </c:pt>
                </c:numCache>
              </c:numRef>
            </c:minus>
          </c:errBars>
          <c:cat>
            <c:strRef>
              <c:f>'תוצאות מתאן חישוב מולים'!$A$4:$A$10</c:f>
              <c:strCache>
                <c:ptCount val="7"/>
                <c:pt idx="0">
                  <c:v>iso6-3</c:v>
                </c:pt>
                <c:pt idx="1">
                  <c:v>iso6-11</c:v>
                </c:pt>
                <c:pt idx="2">
                  <c:v>iso6-15</c:v>
                </c:pt>
                <c:pt idx="3">
                  <c:v>iso6-16</c:v>
                </c:pt>
                <c:pt idx="4">
                  <c:v>iso8-10</c:v>
                </c:pt>
                <c:pt idx="5">
                  <c:v>iso8-12</c:v>
                </c:pt>
                <c:pt idx="6">
                  <c:v>iso8-13</c:v>
                </c:pt>
              </c:strCache>
            </c:strRef>
          </c:cat>
          <c:val>
            <c:numRef>
              <c:f>'תוצאות מתאן חישוב מולים'!$C$4:$C$10</c:f>
              <c:numCache>
                <c:formatCode>General</c:formatCode>
                <c:ptCount val="7"/>
                <c:pt idx="0">
                  <c:v>19399.511999999999</c:v>
                </c:pt>
                <c:pt idx="1">
                  <c:v>0.84699999999999998</c:v>
                </c:pt>
                <c:pt idx="2">
                  <c:v>7702.1120000000001</c:v>
                </c:pt>
                <c:pt idx="3">
                  <c:v>15967.512000000001</c:v>
                </c:pt>
                <c:pt idx="4">
                  <c:v>0</c:v>
                </c:pt>
                <c:pt idx="5">
                  <c:v>0</c:v>
                </c:pt>
                <c:pt idx="6">
                  <c:v>203.10400000000001</c:v>
                </c:pt>
              </c:numCache>
            </c:numRef>
          </c:val>
        </c:ser>
        <c:dLbls>
          <c:showLegendKey val="0"/>
          <c:showVal val="0"/>
          <c:showCatName val="0"/>
          <c:showSerName val="0"/>
          <c:showPercent val="0"/>
          <c:showBubbleSize val="0"/>
        </c:dLbls>
        <c:gapWidth val="150"/>
        <c:axId val="121712000"/>
        <c:axId val="121726080"/>
      </c:barChart>
      <c:catAx>
        <c:axId val="121712000"/>
        <c:scaling>
          <c:orientation val="minMax"/>
        </c:scaling>
        <c:delete val="0"/>
        <c:axPos val="b"/>
        <c:title>
          <c:tx>
            <c:rich>
              <a:bodyPr/>
              <a:lstStyle/>
              <a:p>
                <a:pPr>
                  <a:defRPr/>
                </a:pPr>
                <a:r>
                  <a:rPr lang="en-US"/>
                  <a:t>sample</a:t>
                </a:r>
              </a:p>
            </c:rich>
          </c:tx>
          <c:layout/>
          <c:overlay val="0"/>
        </c:title>
        <c:majorTickMark val="out"/>
        <c:minorTickMark val="none"/>
        <c:tickLblPos val="nextTo"/>
        <c:crossAx val="121726080"/>
        <c:crossesAt val="1.0000000000000002E-3"/>
        <c:auto val="1"/>
        <c:lblAlgn val="ctr"/>
        <c:lblOffset val="100"/>
        <c:noMultiLvlLbl val="0"/>
      </c:catAx>
      <c:valAx>
        <c:axId val="121726080"/>
        <c:scaling>
          <c:logBase val="10"/>
          <c:orientation val="minMax"/>
        </c:scaling>
        <c:delete val="0"/>
        <c:axPos val="l"/>
        <c:majorGridlines/>
        <c:title>
          <c:tx>
            <c:rich>
              <a:bodyPr rot="-5400000" vert="horz"/>
              <a:lstStyle/>
              <a:p>
                <a:pPr rtl="0">
                  <a:defRPr/>
                </a:pPr>
                <a:r>
                  <a:rPr lang="en-US"/>
                  <a:t>methane production (nmole)</a:t>
                </a:r>
              </a:p>
            </c:rich>
          </c:tx>
          <c:layout/>
          <c:overlay val="0"/>
        </c:title>
        <c:numFmt formatCode="General" sourceLinked="1"/>
        <c:majorTickMark val="out"/>
        <c:minorTickMark val="none"/>
        <c:tickLblPos val="nextTo"/>
        <c:crossAx val="121712000"/>
        <c:crosses val="autoZero"/>
        <c:crossBetween val="between"/>
      </c:valAx>
    </c:plotArea>
    <c:legend>
      <c:legendPos val="l"/>
      <c:layout>
        <c:manualLayout>
          <c:xMode val="edge"/>
          <c:yMode val="edge"/>
          <c:x val="1.9933554817275746E-2"/>
          <c:y val="0.40678805774278221"/>
          <c:w val="0.33203791386541798"/>
          <c:h val="0.25179768205933878"/>
        </c:manualLayout>
      </c:layout>
      <c:overlay val="0"/>
    </c:legend>
    <c:plotVisOnly val="1"/>
    <c:dispBlanksAs val="gap"/>
    <c:showDLblsOverMax val="0"/>
  </c:chart>
  <c:spPr>
    <a:solidFill>
      <a:schemeClr val="lt1"/>
    </a:solidFill>
    <a:ln w="3175" cap="flat" cmpd="sng" algn="ctr">
      <a:solidFill>
        <a:schemeClr val="dk1"/>
      </a:solidFill>
      <a:prstDash val="solid"/>
    </a:ln>
    <a:effectLst/>
  </c:spPr>
  <c:txPr>
    <a:bodyPr/>
    <a:lstStyle/>
    <a:p>
      <a:pPr rtl="0">
        <a:defRPr>
          <a:solidFill>
            <a:schemeClr val="dk1"/>
          </a:solidFill>
          <a:latin typeface="+mn-lt"/>
          <a:ea typeface="+mn-ea"/>
          <a:cs typeface="+mn-cs"/>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'iso8'!$C$9</c:f>
              <c:strCache>
                <c:ptCount val="1"/>
                <c:pt idx="0">
                  <c:v> Clostridium pasteurianum bacterium like (- ab)</c:v>
                </c:pt>
              </c:strCache>
            </c:strRef>
          </c:tx>
          <c:spPr>
            <a:solidFill>
              <a:srgbClr val="7030A0"/>
            </a:solidFill>
          </c:spPr>
          <c:invertIfNegative val="0"/>
          <c:cat>
            <c:strRef>
              <c:f>'iso8'!$D$4:$E$4</c:f>
              <c:strCache>
                <c:ptCount val="2"/>
                <c:pt idx="0">
                  <c:v>iso8-12</c:v>
                </c:pt>
                <c:pt idx="1">
                  <c:v>iso8-13</c:v>
                </c:pt>
              </c:strCache>
            </c:strRef>
          </c:cat>
          <c:val>
            <c:numRef>
              <c:f>'iso8'!$D$9:$E$9</c:f>
              <c:numCache>
                <c:formatCode>General</c:formatCode>
                <c:ptCount val="2"/>
                <c:pt idx="0">
                  <c:v>223297069.99999997</c:v>
                </c:pt>
                <c:pt idx="1">
                  <c:v>2081229800</c:v>
                </c:pt>
              </c:numCache>
            </c:numRef>
          </c:val>
        </c:ser>
        <c:ser>
          <c:idx val="3"/>
          <c:order val="3"/>
          <c:tx>
            <c:strRef>
              <c:f>'iso8'!$C$10</c:f>
              <c:strCache>
                <c:ptCount val="1"/>
                <c:pt idx="0">
                  <c:v> Clostridium pasteurianum bacterium like(+ ab)</c:v>
                </c:pt>
              </c:strCache>
            </c:strRef>
          </c:tx>
          <c:spPr>
            <a:pattFill prst="dkUpDiag">
              <a:fgClr>
                <a:srgbClr val="7030A0"/>
              </a:fgClr>
              <a:bgClr>
                <a:schemeClr val="tx1"/>
              </a:bgClr>
            </a:pattFill>
          </c:spPr>
          <c:invertIfNegative val="0"/>
          <c:cat>
            <c:strRef>
              <c:f>'iso8'!$D$4:$E$4</c:f>
              <c:strCache>
                <c:ptCount val="2"/>
                <c:pt idx="0">
                  <c:v>iso8-12</c:v>
                </c:pt>
                <c:pt idx="1">
                  <c:v>iso8-13</c:v>
                </c:pt>
              </c:strCache>
            </c:strRef>
          </c:cat>
          <c:val>
            <c:numRef>
              <c:f>'iso8'!$D$10:$E$10</c:f>
              <c:numCache>
                <c:formatCode>General</c:formatCode>
                <c:ptCount val="2"/>
                <c:pt idx="0">
                  <c:v>1722050</c:v>
                </c:pt>
                <c:pt idx="1">
                  <c:v>8334500</c:v>
                </c:pt>
              </c:numCache>
            </c:numRef>
          </c:val>
        </c:ser>
        <c:dLbls>
          <c:showLegendKey val="0"/>
          <c:showVal val="0"/>
          <c:showCatName val="0"/>
          <c:showSerName val="0"/>
          <c:showPercent val="0"/>
          <c:showBubbleSize val="0"/>
        </c:dLbls>
        <c:gapWidth val="150"/>
        <c:axId val="120960896"/>
        <c:axId val="120963072"/>
      </c:barChart>
      <c:catAx>
        <c:axId val="120960896"/>
        <c:scaling>
          <c:orientation val="minMax"/>
        </c:scaling>
        <c:delete val="0"/>
        <c:axPos val="b"/>
        <c:title>
          <c:tx>
            <c:rich>
              <a:bodyPr/>
              <a:lstStyle/>
              <a:p>
                <a:pPr>
                  <a:defRPr/>
                </a:pPr>
                <a:r>
                  <a:rPr lang="en-US"/>
                  <a:t>sample</a:t>
                </a:r>
              </a:p>
            </c:rich>
          </c:tx>
          <c:layout/>
          <c:overlay val="0"/>
        </c:title>
        <c:majorTickMark val="out"/>
        <c:minorTickMark val="none"/>
        <c:tickLblPos val="nextTo"/>
        <c:crossAx val="120963072"/>
        <c:crosses val="autoZero"/>
        <c:auto val="1"/>
        <c:lblAlgn val="ctr"/>
        <c:lblOffset val="100"/>
        <c:noMultiLvlLbl val="0"/>
      </c:catAx>
      <c:valAx>
        <c:axId val="120963072"/>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a:t>
                </a:r>
              </a:p>
            </c:rich>
          </c:tx>
          <c:layout>
            <c:manualLayout>
              <c:xMode val="edge"/>
              <c:yMode val="edge"/>
              <c:x val="0.37572250510891436"/>
              <c:y val="0.17330574135333818"/>
            </c:manualLayout>
          </c:layout>
          <c:overlay val="0"/>
        </c:title>
        <c:numFmt formatCode="General" sourceLinked="1"/>
        <c:majorTickMark val="out"/>
        <c:minorTickMark val="none"/>
        <c:tickLblPos val="nextTo"/>
        <c:crossAx val="120960896"/>
        <c:crosses val="autoZero"/>
        <c:crossBetween val="between"/>
      </c:valAx>
    </c:plotArea>
    <c:legend>
      <c:legendPos val="l"/>
      <c:layout>
        <c:manualLayout>
          <c:xMode val="edge"/>
          <c:yMode val="edge"/>
          <c:x val="1.2826857621880397E-2"/>
          <c:y val="5.7866318156841429E-2"/>
          <c:w val="0.31357298683984608"/>
          <c:h val="0.80682326588337028"/>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6118916080031511"/>
          <c:y val="5.2922798367748929E-2"/>
          <c:w val="0.40353698073951377"/>
          <c:h val="0.72658368289409281"/>
        </c:manualLayout>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'iso8'!$C$11</c:f>
              <c:strCache>
                <c:ptCount val="1"/>
                <c:pt idx="0">
                  <c:v>Clostridium aminovalericum (-ab)</c:v>
                </c:pt>
              </c:strCache>
            </c:strRef>
          </c:tx>
          <c:spPr>
            <a:solidFill>
              <a:schemeClr val="accent6">
                <a:lumMod val="75000"/>
              </a:schemeClr>
            </a:solidFill>
          </c:spPr>
          <c:invertIfNegative val="0"/>
          <c:cat>
            <c:strRef>
              <c:f>'iso8'!$D$4:$E$4</c:f>
              <c:strCache>
                <c:ptCount val="2"/>
                <c:pt idx="0">
                  <c:v>iso8-12</c:v>
                </c:pt>
                <c:pt idx="1">
                  <c:v>iso8-13</c:v>
                </c:pt>
              </c:strCache>
            </c:strRef>
          </c:cat>
          <c:val>
            <c:numRef>
              <c:f>'iso8'!$D$11:$E$11</c:f>
              <c:numCache>
                <c:formatCode>General</c:formatCode>
                <c:ptCount val="2"/>
                <c:pt idx="0">
                  <c:v>564450280</c:v>
                </c:pt>
                <c:pt idx="1">
                  <c:v>3900</c:v>
                </c:pt>
              </c:numCache>
            </c:numRef>
          </c:val>
        </c:ser>
        <c:ser>
          <c:idx val="3"/>
          <c:order val="3"/>
          <c:tx>
            <c:strRef>
              <c:f>'iso8'!$C$12</c:f>
              <c:strCache>
                <c:ptCount val="1"/>
                <c:pt idx="0">
                  <c:v> Clostridium aminovalericum (+ab)</c:v>
                </c:pt>
              </c:strCache>
            </c:strRef>
          </c:tx>
          <c:spPr>
            <a:pattFill prst="dkUpDiag">
              <a:fgClr>
                <a:schemeClr val="accent6">
                  <a:lumMod val="75000"/>
                </a:schemeClr>
              </a:fgClr>
              <a:bgClr>
                <a:schemeClr val="tx1"/>
              </a:bgClr>
            </a:pattFill>
          </c:spPr>
          <c:invertIfNegative val="0"/>
          <c:cat>
            <c:strRef>
              <c:f>'iso8'!$D$4:$E$4</c:f>
              <c:strCache>
                <c:ptCount val="2"/>
                <c:pt idx="0">
                  <c:v>iso8-12</c:v>
                </c:pt>
                <c:pt idx="1">
                  <c:v>iso8-13</c:v>
                </c:pt>
              </c:strCache>
            </c:strRef>
          </c:cat>
          <c:val>
            <c:numRef>
              <c:f>'iso8'!$D$12:$E$12</c:f>
              <c:numCache>
                <c:formatCode>General</c:formatCode>
                <c:ptCount val="2"/>
                <c:pt idx="0">
                  <c:v>3882169990</c:v>
                </c:pt>
                <c:pt idx="1">
                  <c:v>138000</c:v>
                </c:pt>
              </c:numCache>
            </c:numRef>
          </c:val>
        </c:ser>
        <c:dLbls>
          <c:showLegendKey val="0"/>
          <c:showVal val="0"/>
          <c:showCatName val="0"/>
          <c:showSerName val="0"/>
          <c:showPercent val="0"/>
          <c:showBubbleSize val="0"/>
        </c:dLbls>
        <c:gapWidth val="150"/>
        <c:axId val="121002240"/>
        <c:axId val="121037184"/>
      </c:barChart>
      <c:catAx>
        <c:axId val="121002240"/>
        <c:scaling>
          <c:orientation val="minMax"/>
        </c:scaling>
        <c:delete val="0"/>
        <c:axPos val="b"/>
        <c:title>
          <c:tx>
            <c:rich>
              <a:bodyPr/>
              <a:lstStyle/>
              <a:p>
                <a:pPr>
                  <a:defRPr/>
                </a:pPr>
                <a:r>
                  <a:rPr lang="en-US"/>
                  <a:t>sample</a:t>
                </a:r>
              </a:p>
            </c:rich>
          </c:tx>
          <c:layout/>
          <c:overlay val="0"/>
        </c:title>
        <c:majorTickMark val="out"/>
        <c:minorTickMark val="none"/>
        <c:tickLblPos val="nextTo"/>
        <c:crossAx val="121037184"/>
        <c:crosses val="autoZero"/>
        <c:auto val="1"/>
        <c:lblAlgn val="ctr"/>
        <c:lblOffset val="100"/>
        <c:noMultiLvlLbl val="0"/>
      </c:catAx>
      <c:valAx>
        <c:axId val="121037184"/>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a:t>
                </a:r>
              </a:p>
            </c:rich>
          </c:tx>
          <c:layout>
            <c:manualLayout>
              <c:xMode val="edge"/>
              <c:yMode val="edge"/>
              <c:x val="0.34154472264000707"/>
              <c:y val="0.21914061101177193"/>
            </c:manualLayout>
          </c:layout>
          <c:overlay val="0"/>
        </c:title>
        <c:numFmt formatCode="General" sourceLinked="1"/>
        <c:majorTickMark val="out"/>
        <c:minorTickMark val="none"/>
        <c:tickLblPos val="nextTo"/>
        <c:crossAx val="121002240"/>
        <c:crosses val="autoZero"/>
        <c:crossBetween val="between"/>
      </c:valAx>
    </c:plotArea>
    <c:legend>
      <c:legendPos val="l"/>
      <c:layout>
        <c:manualLayout>
          <c:xMode val="edge"/>
          <c:yMode val="edge"/>
          <c:x val="1.4625228519195612E-2"/>
          <c:y val="5.2939313049300815E-2"/>
          <c:w val="0.3065204143814747"/>
          <c:h val="0.81194919783687702"/>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6297002353273884"/>
          <c:y val="5.2922798367748929E-2"/>
          <c:w val="0.4017561180070901"/>
          <c:h val="0.72658368289409281"/>
        </c:manualLayout>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'iso8'!$C$13</c:f>
              <c:strCache>
                <c:ptCount val="1"/>
                <c:pt idx="0">
                  <c:v>Garciella nitratireducens bacterium like (-ab)</c:v>
                </c:pt>
              </c:strCache>
            </c:strRef>
          </c:tx>
          <c:spPr>
            <a:solidFill>
              <a:srgbClr val="FFFF00"/>
            </a:solidFill>
          </c:spPr>
          <c:invertIfNegative val="0"/>
          <c:cat>
            <c:strRef>
              <c:f>'iso8'!$D$4:$E$4</c:f>
              <c:strCache>
                <c:ptCount val="2"/>
                <c:pt idx="0">
                  <c:v>iso8-12</c:v>
                </c:pt>
                <c:pt idx="1">
                  <c:v>iso8-13</c:v>
                </c:pt>
              </c:strCache>
            </c:strRef>
          </c:cat>
          <c:val>
            <c:numRef>
              <c:f>'iso8'!$D$13:$E$13</c:f>
              <c:numCache>
                <c:formatCode>General</c:formatCode>
                <c:ptCount val="2"/>
                <c:pt idx="0">
                  <c:v>222385640</c:v>
                </c:pt>
                <c:pt idx="1">
                  <c:v>144770600</c:v>
                </c:pt>
              </c:numCache>
            </c:numRef>
          </c:val>
        </c:ser>
        <c:ser>
          <c:idx val="3"/>
          <c:order val="3"/>
          <c:tx>
            <c:strRef>
              <c:f>'iso8'!$C$14</c:f>
              <c:strCache>
                <c:ptCount val="1"/>
                <c:pt idx="0">
                  <c:v>Garciella nitratireducens bacterium like (+ab)</c:v>
                </c:pt>
              </c:strCache>
            </c:strRef>
          </c:tx>
          <c:spPr>
            <a:pattFill prst="dkUpDiag">
              <a:fgClr>
                <a:srgbClr val="FFFF00"/>
              </a:fgClr>
              <a:bgClr>
                <a:schemeClr val="tx1"/>
              </a:bgClr>
            </a:pattFill>
          </c:spPr>
          <c:invertIfNegative val="0"/>
          <c:cat>
            <c:strRef>
              <c:f>'iso8'!$D$4:$E$4</c:f>
              <c:strCache>
                <c:ptCount val="2"/>
                <c:pt idx="0">
                  <c:v>iso8-12</c:v>
                </c:pt>
                <c:pt idx="1">
                  <c:v>iso8-13</c:v>
                </c:pt>
              </c:strCache>
            </c:strRef>
          </c:cat>
          <c:val>
            <c:numRef>
              <c:f>'iso8'!$D$14:$E$14</c:f>
              <c:numCache>
                <c:formatCode>General</c:formatCode>
                <c:ptCount val="2"/>
                <c:pt idx="0">
                  <c:v>4987590</c:v>
                </c:pt>
                <c:pt idx="1">
                  <c:v>4032000</c:v>
                </c:pt>
              </c:numCache>
            </c:numRef>
          </c:val>
        </c:ser>
        <c:dLbls>
          <c:showLegendKey val="0"/>
          <c:showVal val="0"/>
          <c:showCatName val="0"/>
          <c:showSerName val="0"/>
          <c:showPercent val="0"/>
          <c:showBubbleSize val="0"/>
        </c:dLbls>
        <c:gapWidth val="150"/>
        <c:axId val="121694848"/>
        <c:axId val="121762560"/>
      </c:barChart>
      <c:catAx>
        <c:axId val="121694848"/>
        <c:scaling>
          <c:orientation val="minMax"/>
        </c:scaling>
        <c:delete val="0"/>
        <c:axPos val="b"/>
        <c:title>
          <c:tx>
            <c:rich>
              <a:bodyPr/>
              <a:lstStyle/>
              <a:p>
                <a:pPr>
                  <a:defRPr/>
                </a:pPr>
                <a:r>
                  <a:rPr lang="en-US"/>
                  <a:t>sample</a:t>
                </a:r>
              </a:p>
            </c:rich>
          </c:tx>
          <c:layout/>
          <c:overlay val="0"/>
        </c:title>
        <c:majorTickMark val="out"/>
        <c:minorTickMark val="none"/>
        <c:tickLblPos val="nextTo"/>
        <c:crossAx val="121762560"/>
        <c:crosses val="autoZero"/>
        <c:auto val="1"/>
        <c:lblAlgn val="ctr"/>
        <c:lblOffset val="100"/>
        <c:noMultiLvlLbl val="0"/>
      </c:catAx>
      <c:valAx>
        <c:axId val="121762560"/>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a:t>
                </a:r>
              </a:p>
            </c:rich>
          </c:tx>
          <c:layout>
            <c:manualLayout>
              <c:xMode val="edge"/>
              <c:yMode val="edge"/>
              <c:x val="0.32199496513395481"/>
              <c:y val="0.22303194956061298"/>
            </c:manualLayout>
          </c:layout>
          <c:overlay val="0"/>
        </c:title>
        <c:numFmt formatCode="General" sourceLinked="1"/>
        <c:majorTickMark val="out"/>
        <c:minorTickMark val="none"/>
        <c:tickLblPos val="nextTo"/>
        <c:crossAx val="121694848"/>
        <c:crosses val="autoZero"/>
        <c:crossBetween val="between"/>
      </c:valAx>
    </c:plotArea>
    <c:legend>
      <c:legendPos val="l"/>
      <c:layout>
        <c:manualLayout>
          <c:xMode val="edge"/>
          <c:yMode val="edge"/>
          <c:x val="1.4625228519195612E-2"/>
          <c:y val="5.2939313049300815E-2"/>
          <c:w val="0.29433272394881171"/>
          <c:h val="0.81230801682695919"/>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'iso8'!$C$15</c:f>
              <c:strCache>
                <c:ptCount val="1"/>
                <c:pt idx="0">
                  <c:v>Bacillus thermoamylovorans (-ab)</c:v>
                </c:pt>
              </c:strCache>
            </c:strRef>
          </c:tx>
          <c:spPr>
            <a:solidFill>
              <a:schemeClr val="accent2">
                <a:lumMod val="75000"/>
              </a:schemeClr>
            </a:solidFill>
          </c:spPr>
          <c:invertIfNegative val="0"/>
          <c:cat>
            <c:strRef>
              <c:f>'iso8'!$D$4:$E$4</c:f>
              <c:strCache>
                <c:ptCount val="2"/>
                <c:pt idx="0">
                  <c:v>iso8-12</c:v>
                </c:pt>
                <c:pt idx="1">
                  <c:v>iso8-13</c:v>
                </c:pt>
              </c:strCache>
            </c:strRef>
          </c:cat>
          <c:val>
            <c:numRef>
              <c:f>'iso8'!$D$15:$E$15</c:f>
              <c:numCache>
                <c:formatCode>General</c:formatCode>
                <c:ptCount val="2"/>
                <c:pt idx="0">
                  <c:v>1928639180</c:v>
                </c:pt>
                <c:pt idx="1">
                  <c:v>25426375</c:v>
                </c:pt>
              </c:numCache>
            </c:numRef>
          </c:val>
        </c:ser>
        <c:ser>
          <c:idx val="3"/>
          <c:order val="3"/>
          <c:tx>
            <c:strRef>
              <c:f>'iso8'!$C$16</c:f>
              <c:strCache>
                <c:ptCount val="1"/>
                <c:pt idx="0">
                  <c:v>Bacillus thermoamylovorans (+ab)</c:v>
                </c:pt>
              </c:strCache>
            </c:strRef>
          </c:tx>
          <c:spPr>
            <a:pattFill prst="dkUpDiag">
              <a:fgClr>
                <a:schemeClr val="accent2">
                  <a:lumMod val="75000"/>
                </a:schemeClr>
              </a:fgClr>
              <a:bgClr>
                <a:schemeClr val="tx1"/>
              </a:bgClr>
            </a:pattFill>
          </c:spPr>
          <c:invertIfNegative val="0"/>
          <c:cat>
            <c:strRef>
              <c:f>'iso8'!$D$4:$E$4</c:f>
              <c:strCache>
                <c:ptCount val="2"/>
                <c:pt idx="0">
                  <c:v>iso8-12</c:v>
                </c:pt>
                <c:pt idx="1">
                  <c:v>iso8-13</c:v>
                </c:pt>
              </c:strCache>
            </c:strRef>
          </c:cat>
          <c:val>
            <c:numRef>
              <c:f>'iso8'!$D$16:$E$16</c:f>
              <c:numCache>
                <c:formatCode>General</c:formatCode>
                <c:ptCount val="2"/>
                <c:pt idx="0">
                  <c:v>549630</c:v>
                </c:pt>
                <c:pt idx="1">
                  <c:v>1187500</c:v>
                </c:pt>
              </c:numCache>
            </c:numRef>
          </c:val>
        </c:ser>
        <c:dLbls>
          <c:showLegendKey val="0"/>
          <c:showVal val="0"/>
          <c:showCatName val="0"/>
          <c:showSerName val="0"/>
          <c:showPercent val="0"/>
          <c:showBubbleSize val="0"/>
        </c:dLbls>
        <c:gapWidth val="150"/>
        <c:axId val="122186752"/>
        <c:axId val="122274944"/>
      </c:barChart>
      <c:catAx>
        <c:axId val="122186752"/>
        <c:scaling>
          <c:orientation val="minMax"/>
        </c:scaling>
        <c:delete val="0"/>
        <c:axPos val="b"/>
        <c:title>
          <c:tx>
            <c:rich>
              <a:bodyPr/>
              <a:lstStyle/>
              <a:p>
                <a:pPr>
                  <a:defRPr/>
                </a:pPr>
                <a:r>
                  <a:rPr lang="en-US"/>
                  <a:t>sample</a:t>
                </a:r>
              </a:p>
            </c:rich>
          </c:tx>
          <c:layout/>
          <c:overlay val="0"/>
        </c:title>
        <c:majorTickMark val="out"/>
        <c:minorTickMark val="none"/>
        <c:tickLblPos val="nextTo"/>
        <c:crossAx val="122274944"/>
        <c:crosses val="autoZero"/>
        <c:auto val="1"/>
        <c:lblAlgn val="ctr"/>
        <c:lblOffset val="100"/>
        <c:noMultiLvlLbl val="0"/>
      </c:catAx>
      <c:valAx>
        <c:axId val="122274944"/>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a:t>
                </a:r>
              </a:p>
            </c:rich>
          </c:tx>
          <c:layout>
            <c:manualLayout>
              <c:xMode val="edge"/>
              <c:yMode val="edge"/>
              <c:x val="0.38223770225532089"/>
              <c:y val="0.18405797196328369"/>
            </c:manualLayout>
          </c:layout>
          <c:overlay val="0"/>
        </c:title>
        <c:numFmt formatCode="General" sourceLinked="1"/>
        <c:majorTickMark val="out"/>
        <c:minorTickMark val="none"/>
        <c:tickLblPos val="nextTo"/>
        <c:crossAx val="122186752"/>
        <c:crosses val="autoZero"/>
        <c:crossBetween val="between"/>
      </c:valAx>
    </c:plotArea>
    <c:legend>
      <c:legendPos val="l"/>
      <c:layout>
        <c:manualLayout>
          <c:xMode val="edge"/>
          <c:yMode val="edge"/>
          <c:x val="4.1438147471054232E-2"/>
          <c:y val="7.9286235463326887E-2"/>
          <c:w val="0.3016453382084095"/>
          <c:h val="0.84972390455114599"/>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'iso8'!$C$17</c:f>
              <c:strCache>
                <c:ptCount val="1"/>
                <c:pt idx="0">
                  <c:v>Clostridium hastiforme (-ab)</c:v>
                </c:pt>
              </c:strCache>
            </c:strRef>
          </c:tx>
          <c:spPr>
            <a:solidFill>
              <a:srgbClr val="FF0000"/>
            </a:solidFill>
          </c:spPr>
          <c:invertIfNegative val="0"/>
          <c:cat>
            <c:strRef>
              <c:f>'iso8'!$D$4:$E$4</c:f>
              <c:strCache>
                <c:ptCount val="2"/>
                <c:pt idx="0">
                  <c:v>iso8-12</c:v>
                </c:pt>
                <c:pt idx="1">
                  <c:v>iso8-13</c:v>
                </c:pt>
              </c:strCache>
            </c:strRef>
          </c:cat>
          <c:val>
            <c:numRef>
              <c:f>'iso8'!$D$17:$E$17</c:f>
              <c:numCache>
                <c:formatCode>General</c:formatCode>
                <c:ptCount val="2"/>
                <c:pt idx="0">
                  <c:v>2167906980</c:v>
                </c:pt>
                <c:pt idx="1">
                  <c:v>1165139300</c:v>
                </c:pt>
              </c:numCache>
            </c:numRef>
          </c:val>
        </c:ser>
        <c:ser>
          <c:idx val="3"/>
          <c:order val="3"/>
          <c:tx>
            <c:strRef>
              <c:f>'iso8'!$C$18</c:f>
              <c:strCache>
                <c:ptCount val="1"/>
                <c:pt idx="0">
                  <c:v>Clostridium hastiforme (+ab)</c:v>
                </c:pt>
              </c:strCache>
            </c:strRef>
          </c:tx>
          <c:spPr>
            <a:pattFill prst="dkUpDiag">
              <a:fgClr>
                <a:srgbClr val="FF0000"/>
              </a:fgClr>
              <a:bgClr>
                <a:schemeClr val="tx1"/>
              </a:bgClr>
            </a:pattFill>
          </c:spPr>
          <c:invertIfNegative val="0"/>
          <c:cat>
            <c:strRef>
              <c:f>'iso8'!$D$4:$E$4</c:f>
              <c:strCache>
                <c:ptCount val="2"/>
                <c:pt idx="0">
                  <c:v>iso8-12</c:v>
                </c:pt>
                <c:pt idx="1">
                  <c:v>iso8-13</c:v>
                </c:pt>
              </c:strCache>
            </c:strRef>
          </c:cat>
          <c:val>
            <c:numRef>
              <c:f>'iso8'!$D$18:$E$18</c:f>
              <c:numCache>
                <c:formatCode>General</c:formatCode>
                <c:ptCount val="2"/>
                <c:pt idx="0">
                  <c:v>522905520</c:v>
                </c:pt>
                <c:pt idx="1">
                  <c:v>4926435500</c:v>
                </c:pt>
              </c:numCache>
            </c:numRef>
          </c:val>
        </c:ser>
        <c:dLbls>
          <c:showLegendKey val="0"/>
          <c:showVal val="0"/>
          <c:showCatName val="0"/>
          <c:showSerName val="0"/>
          <c:showPercent val="0"/>
          <c:showBubbleSize val="0"/>
        </c:dLbls>
        <c:gapWidth val="150"/>
        <c:axId val="122948992"/>
        <c:axId val="123024896"/>
      </c:barChart>
      <c:catAx>
        <c:axId val="122948992"/>
        <c:scaling>
          <c:orientation val="minMax"/>
        </c:scaling>
        <c:delete val="0"/>
        <c:axPos val="b"/>
        <c:title>
          <c:tx>
            <c:rich>
              <a:bodyPr/>
              <a:lstStyle/>
              <a:p>
                <a:pPr>
                  <a:defRPr/>
                </a:pPr>
                <a:r>
                  <a:rPr lang="en-US"/>
                  <a:t>sample</a:t>
                </a:r>
              </a:p>
            </c:rich>
          </c:tx>
          <c:layout/>
          <c:overlay val="0"/>
        </c:title>
        <c:majorTickMark val="out"/>
        <c:minorTickMark val="none"/>
        <c:tickLblPos val="nextTo"/>
        <c:crossAx val="123024896"/>
        <c:crosses val="autoZero"/>
        <c:auto val="1"/>
        <c:lblAlgn val="ctr"/>
        <c:lblOffset val="100"/>
        <c:noMultiLvlLbl val="0"/>
      </c:catAx>
      <c:valAx>
        <c:axId val="123024896"/>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a:t>
                </a:r>
              </a:p>
            </c:rich>
          </c:tx>
          <c:layout>
            <c:manualLayout>
              <c:xMode val="edge"/>
              <c:yMode val="edge"/>
              <c:x val="0.35995752271726217"/>
              <c:y val="0.18294896814854628"/>
            </c:manualLayout>
          </c:layout>
          <c:overlay val="0"/>
        </c:title>
        <c:numFmt formatCode="General" sourceLinked="1"/>
        <c:majorTickMark val="out"/>
        <c:minorTickMark val="none"/>
        <c:tickLblPos val="nextTo"/>
        <c:crossAx val="122948992"/>
        <c:crosses val="autoZero"/>
        <c:crossBetween val="between"/>
      </c:valAx>
    </c:plotArea>
    <c:legend>
      <c:legendPos val="l"/>
      <c:layout>
        <c:manualLayout>
          <c:xMode val="edge"/>
          <c:yMode val="edge"/>
          <c:x val="1.7062766605728214E-2"/>
          <c:y val="0.10573224596666436"/>
          <c:w val="0.34359263112179456"/>
          <c:h val="0.82768543735380751"/>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'iso8'!$C$19</c:f>
              <c:strCache>
                <c:ptCount val="1"/>
                <c:pt idx="0">
                  <c:v>Clostridium hastiforme bacterium like (-ab)</c:v>
                </c:pt>
              </c:strCache>
            </c:strRef>
          </c:tx>
          <c:spPr>
            <a:solidFill>
              <a:schemeClr val="accent5">
                <a:lumMod val="60000"/>
                <a:lumOff val="40000"/>
              </a:schemeClr>
            </a:solidFill>
          </c:spPr>
          <c:invertIfNegative val="0"/>
          <c:cat>
            <c:strRef>
              <c:f>'iso8'!$D$4:$E$4</c:f>
              <c:strCache>
                <c:ptCount val="2"/>
                <c:pt idx="0">
                  <c:v>iso8-12</c:v>
                </c:pt>
                <c:pt idx="1">
                  <c:v>iso8-13</c:v>
                </c:pt>
              </c:strCache>
            </c:strRef>
          </c:cat>
          <c:val>
            <c:numRef>
              <c:f>'iso8'!$D$19:$E$19</c:f>
              <c:numCache>
                <c:formatCode>General</c:formatCode>
                <c:ptCount val="2"/>
                <c:pt idx="0">
                  <c:v>120634300</c:v>
                </c:pt>
                <c:pt idx="1">
                  <c:v>101344100</c:v>
                </c:pt>
              </c:numCache>
            </c:numRef>
          </c:val>
        </c:ser>
        <c:ser>
          <c:idx val="3"/>
          <c:order val="3"/>
          <c:tx>
            <c:strRef>
              <c:f>'iso8'!$C$20</c:f>
              <c:strCache>
                <c:ptCount val="1"/>
                <c:pt idx="0">
                  <c:v>Clostridium hastiforme bacterium like (+ab)</c:v>
                </c:pt>
              </c:strCache>
            </c:strRef>
          </c:tx>
          <c:spPr>
            <a:pattFill prst="dkUpDiag">
              <a:fgClr>
                <a:schemeClr val="accent5">
                  <a:lumMod val="60000"/>
                  <a:lumOff val="40000"/>
                </a:schemeClr>
              </a:fgClr>
              <a:bgClr>
                <a:schemeClr val="tx1"/>
              </a:bgClr>
            </a:pattFill>
          </c:spPr>
          <c:invertIfNegative val="0"/>
          <c:cat>
            <c:strRef>
              <c:f>'iso8'!$D$4:$E$4</c:f>
              <c:strCache>
                <c:ptCount val="2"/>
                <c:pt idx="0">
                  <c:v>iso8-12</c:v>
                </c:pt>
                <c:pt idx="1">
                  <c:v>iso8-13</c:v>
                </c:pt>
              </c:strCache>
            </c:strRef>
          </c:cat>
          <c:val>
            <c:numRef>
              <c:f>'iso8'!$D$20:$E$20</c:f>
              <c:numCache>
                <c:formatCode>General</c:formatCode>
                <c:ptCount val="2"/>
                <c:pt idx="0">
                  <c:v>18110510</c:v>
                </c:pt>
                <c:pt idx="1">
                  <c:v>544668000</c:v>
                </c:pt>
              </c:numCache>
            </c:numRef>
          </c:val>
        </c:ser>
        <c:dLbls>
          <c:showLegendKey val="0"/>
          <c:showVal val="0"/>
          <c:showCatName val="0"/>
          <c:showSerName val="0"/>
          <c:showPercent val="0"/>
          <c:showBubbleSize val="0"/>
        </c:dLbls>
        <c:gapWidth val="150"/>
        <c:axId val="123371520"/>
        <c:axId val="123373440"/>
      </c:barChart>
      <c:catAx>
        <c:axId val="123371520"/>
        <c:scaling>
          <c:orientation val="minMax"/>
        </c:scaling>
        <c:delete val="0"/>
        <c:axPos val="b"/>
        <c:title>
          <c:tx>
            <c:rich>
              <a:bodyPr/>
              <a:lstStyle/>
              <a:p>
                <a:pPr>
                  <a:defRPr/>
                </a:pPr>
                <a:r>
                  <a:rPr lang="en-US"/>
                  <a:t>sample</a:t>
                </a:r>
              </a:p>
            </c:rich>
          </c:tx>
          <c:layout/>
          <c:overlay val="0"/>
        </c:title>
        <c:majorTickMark val="out"/>
        <c:minorTickMark val="none"/>
        <c:tickLblPos val="nextTo"/>
        <c:crossAx val="123373440"/>
        <c:crosses val="autoZero"/>
        <c:auto val="1"/>
        <c:lblAlgn val="ctr"/>
        <c:lblOffset val="100"/>
        <c:noMultiLvlLbl val="0"/>
      </c:catAx>
      <c:valAx>
        <c:axId val="123373440"/>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a:t>
                </a:r>
              </a:p>
            </c:rich>
          </c:tx>
          <c:layout>
            <c:manualLayout>
              <c:xMode val="edge"/>
              <c:yMode val="edge"/>
              <c:x val="0.41904796437757347"/>
              <c:y val="0.25644829417013587"/>
            </c:manualLayout>
          </c:layout>
          <c:overlay val="0"/>
        </c:title>
        <c:numFmt formatCode="General" sourceLinked="1"/>
        <c:majorTickMark val="out"/>
        <c:minorTickMark val="none"/>
        <c:tickLblPos val="nextTo"/>
        <c:crossAx val="123371520"/>
        <c:crosses val="autoZero"/>
        <c:crossBetween val="between"/>
      </c:valAx>
    </c:plotArea>
    <c:legend>
      <c:legendPos val="l"/>
      <c:layout>
        <c:manualLayout>
          <c:xMode val="edge"/>
          <c:yMode val="edge"/>
          <c:x val="1.4625228519195612E-2"/>
          <c:y val="6.6582168123410473E-2"/>
          <c:w val="0.3065204143814747"/>
          <c:h val="0.76592468986350659"/>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901524189628283"/>
          <c:y val="4.7794918477819144E-2"/>
          <c:w val="0.39145519260850237"/>
          <c:h val="0.72377283124905656"/>
        </c:manualLayout>
      </c:layout>
      <c:barChart>
        <c:barDir val="col"/>
        <c:grouping val="clustered"/>
        <c:varyColors val="0"/>
        <c:ser>
          <c:idx val="0"/>
          <c:order val="0"/>
          <c:tx>
            <c:strRef>
              <c:f>'iso6'!$C$18</c:f>
              <c:strCache>
                <c:ptCount val="1"/>
                <c:pt idx="0">
                  <c:v>methanobrevibacter gottschalkaii methanogen like (- ab)</c:v>
                </c:pt>
              </c:strCache>
            </c:strRef>
          </c:tx>
          <c:invertIfNegative val="0"/>
          <c:cat>
            <c:strRef>
              <c:f>'iso6'!$D$17:$F$17</c:f>
              <c:strCache>
                <c:ptCount val="3"/>
                <c:pt idx="0">
                  <c:v>iso6-3</c:v>
                </c:pt>
                <c:pt idx="1">
                  <c:v>iso6-15</c:v>
                </c:pt>
                <c:pt idx="2">
                  <c:v>iso6-16</c:v>
                </c:pt>
              </c:strCache>
            </c:strRef>
          </c:cat>
          <c:val>
            <c:numRef>
              <c:f>'iso6'!$D$18:$F$18</c:f>
              <c:numCache>
                <c:formatCode>General</c:formatCode>
                <c:ptCount val="3"/>
                <c:pt idx="0">
                  <c:v>8080712.5</c:v>
                </c:pt>
                <c:pt idx="1">
                  <c:v>41642965</c:v>
                </c:pt>
                <c:pt idx="2">
                  <c:v>114616657.50000001</c:v>
                </c:pt>
              </c:numCache>
            </c:numRef>
          </c:val>
        </c:ser>
        <c:ser>
          <c:idx val="1"/>
          <c:order val="1"/>
          <c:tx>
            <c:strRef>
              <c:f>'iso6'!$C$19</c:f>
              <c:strCache>
                <c:ptCount val="1"/>
                <c:pt idx="0">
                  <c:v>methanobrevibacter gottschalkaii methanogen like (+ ab)</c:v>
                </c:pt>
              </c:strCache>
            </c:strRef>
          </c:tx>
          <c:spPr>
            <a:pattFill prst="dkUpDiag">
              <a:fgClr>
                <a:schemeClr val="tx1"/>
              </a:fgClr>
              <a:bgClr>
                <a:schemeClr val="tx2">
                  <a:lumMod val="60000"/>
                  <a:lumOff val="40000"/>
                </a:schemeClr>
              </a:bgClr>
            </a:pattFill>
          </c:spPr>
          <c:invertIfNegative val="0"/>
          <c:cat>
            <c:strRef>
              <c:f>'iso6'!$D$17:$F$17</c:f>
              <c:strCache>
                <c:ptCount val="3"/>
                <c:pt idx="0">
                  <c:v>iso6-3</c:v>
                </c:pt>
                <c:pt idx="1">
                  <c:v>iso6-15</c:v>
                </c:pt>
                <c:pt idx="2">
                  <c:v>iso6-16</c:v>
                </c:pt>
              </c:strCache>
            </c:strRef>
          </c:cat>
          <c:val>
            <c:numRef>
              <c:f>'iso6'!$D$19:$F$19</c:f>
              <c:numCache>
                <c:formatCode>General</c:formatCode>
                <c:ptCount val="3"/>
                <c:pt idx="0">
                  <c:v>142175615.50000003</c:v>
                </c:pt>
                <c:pt idx="1">
                  <c:v>49919760</c:v>
                </c:pt>
                <c:pt idx="2">
                  <c:v>380726560</c:v>
                </c:pt>
              </c:numCache>
            </c:numRef>
          </c:val>
        </c:ser>
        <c:ser>
          <c:idx val="2"/>
          <c:order val="2"/>
          <c:tx>
            <c:strRef>
              <c:f>'iso6'!$C$20</c:f>
              <c:strCache>
                <c:ptCount val="1"/>
                <c:pt idx="0">
                  <c:v>Sporanaerobacter acetigenes (- AB)</c:v>
                </c:pt>
              </c:strCache>
            </c:strRef>
          </c:tx>
          <c:invertIfNegative val="0"/>
          <c:cat>
            <c:strRef>
              <c:f>'iso6'!$D$17:$F$17</c:f>
              <c:strCache>
                <c:ptCount val="3"/>
                <c:pt idx="0">
                  <c:v>iso6-3</c:v>
                </c:pt>
                <c:pt idx="1">
                  <c:v>iso6-15</c:v>
                </c:pt>
                <c:pt idx="2">
                  <c:v>iso6-16</c:v>
                </c:pt>
              </c:strCache>
            </c:strRef>
          </c:cat>
          <c:val>
            <c:numRef>
              <c:f>'iso6'!$D$20:$F$20</c:f>
              <c:numCache>
                <c:formatCode>General</c:formatCode>
                <c:ptCount val="3"/>
                <c:pt idx="0">
                  <c:v>893867.5</c:v>
                </c:pt>
                <c:pt idx="1">
                  <c:v>173797417.5</c:v>
                </c:pt>
                <c:pt idx="2">
                  <c:v>287269665</c:v>
                </c:pt>
              </c:numCache>
            </c:numRef>
          </c:val>
        </c:ser>
        <c:ser>
          <c:idx val="3"/>
          <c:order val="3"/>
          <c:tx>
            <c:strRef>
              <c:f>'iso6'!$C$21</c:f>
              <c:strCache>
                <c:ptCount val="1"/>
                <c:pt idx="0">
                  <c:v>Sporanaerobacter acetigenes (+ab)</c:v>
                </c:pt>
              </c:strCache>
            </c:strRef>
          </c:tx>
          <c:spPr>
            <a:pattFill prst="dkUpDiag">
              <a:fgClr>
                <a:schemeClr val="tx1"/>
              </a:fgClr>
              <a:bgClr>
                <a:srgbClr val="92D050"/>
              </a:bgClr>
            </a:pattFill>
          </c:spPr>
          <c:invertIfNegative val="0"/>
          <c:cat>
            <c:strRef>
              <c:f>'iso6'!$D$17:$F$17</c:f>
              <c:strCache>
                <c:ptCount val="3"/>
                <c:pt idx="0">
                  <c:v>iso6-3</c:v>
                </c:pt>
                <c:pt idx="1">
                  <c:v>iso6-15</c:v>
                </c:pt>
                <c:pt idx="2">
                  <c:v>iso6-16</c:v>
                </c:pt>
              </c:strCache>
            </c:strRef>
          </c:cat>
          <c:val>
            <c:numRef>
              <c:f>'iso6'!$D$21:$F$21</c:f>
              <c:numCache>
                <c:formatCode>General</c:formatCode>
                <c:ptCount val="3"/>
                <c:pt idx="0">
                  <c:v>139978</c:v>
                </c:pt>
                <c:pt idx="1">
                  <c:v>3101640</c:v>
                </c:pt>
                <c:pt idx="2">
                  <c:v>2415200</c:v>
                </c:pt>
              </c:numCache>
            </c:numRef>
          </c:val>
        </c:ser>
        <c:dLbls>
          <c:showLegendKey val="0"/>
          <c:showVal val="0"/>
          <c:showCatName val="0"/>
          <c:showSerName val="0"/>
          <c:showPercent val="0"/>
          <c:showBubbleSize val="0"/>
        </c:dLbls>
        <c:gapWidth val="150"/>
        <c:axId val="123004416"/>
        <c:axId val="123505664"/>
      </c:barChart>
      <c:catAx>
        <c:axId val="123004416"/>
        <c:scaling>
          <c:orientation val="minMax"/>
        </c:scaling>
        <c:delete val="0"/>
        <c:axPos val="b"/>
        <c:title>
          <c:tx>
            <c:rich>
              <a:bodyPr/>
              <a:lstStyle/>
              <a:p>
                <a:pPr>
                  <a:defRPr/>
                </a:pPr>
                <a:r>
                  <a:rPr lang="en-US"/>
                  <a:t>sample</a:t>
                </a:r>
              </a:p>
            </c:rich>
          </c:tx>
          <c:layout/>
          <c:overlay val="0"/>
        </c:title>
        <c:majorTickMark val="out"/>
        <c:minorTickMark val="none"/>
        <c:tickLblPos val="nextTo"/>
        <c:crossAx val="123505664"/>
        <c:crosses val="autoZero"/>
        <c:auto val="1"/>
        <c:lblAlgn val="ctr"/>
        <c:lblOffset val="100"/>
        <c:noMultiLvlLbl val="0"/>
      </c:catAx>
      <c:valAx>
        <c:axId val="123505664"/>
        <c:scaling>
          <c:logBase val="10"/>
          <c:orientation val="minMax"/>
        </c:scaling>
        <c:delete val="0"/>
        <c:axPos val="l"/>
        <c:majorGridlines/>
        <c:title>
          <c:tx>
            <c:rich>
              <a:bodyPr rot="-5400000" vert="horz"/>
              <a:lstStyle/>
              <a:p>
                <a:pPr>
                  <a:defRPr/>
                </a:pPr>
                <a:r>
                  <a:rPr lang="en-US"/>
                  <a:t>16s copies number</a:t>
                </a:r>
              </a:p>
            </c:rich>
          </c:tx>
          <c:layout>
            <c:manualLayout>
              <c:xMode val="edge"/>
              <c:yMode val="edge"/>
              <c:x val="0.35852884213788655"/>
              <c:y val="0.250779923784134"/>
            </c:manualLayout>
          </c:layout>
          <c:overlay val="0"/>
        </c:title>
        <c:numFmt formatCode="General" sourceLinked="1"/>
        <c:majorTickMark val="out"/>
        <c:minorTickMark val="none"/>
        <c:tickLblPos val="nextTo"/>
        <c:crossAx val="123004416"/>
        <c:crosses val="autoZero"/>
        <c:crossBetween val="between"/>
      </c:valAx>
    </c:plotArea>
    <c:legend>
      <c:legendPos val="l"/>
      <c:layout>
        <c:manualLayout>
          <c:xMode val="edge"/>
          <c:yMode val="edge"/>
          <c:x val="3.1654002438900132E-2"/>
          <c:y val="4.9821533672720214E-2"/>
          <c:w val="0.31180137618337467"/>
          <c:h val="0.89479702015084306"/>
        </c:manualLayout>
      </c:layout>
      <c:overlay val="0"/>
      <c:txPr>
        <a:bodyPr/>
        <a:lstStyle/>
        <a:p>
          <a:pPr>
            <a:defRPr sz="800" i="1"/>
          </a:pPr>
          <a:endParaRPr lang="en-US"/>
        </a:p>
      </c:txPr>
    </c:legend>
    <c:plotVisOnly val="1"/>
    <c:dispBlanksAs val="gap"/>
    <c:showDLblsOverMax val="0"/>
  </c:chart>
  <c:spPr>
    <a:ln w="3175">
      <a:solidFill>
        <a:schemeClr val="tx1"/>
      </a:solid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1753365787639758"/>
          <c:y val="5.0022145078334315E-2"/>
          <c:w val="0.35142181171788994"/>
          <c:h val="0.73952904002863951"/>
        </c:manualLayout>
      </c:layout>
      <c:barChart>
        <c:barDir val="col"/>
        <c:grouping val="clustered"/>
        <c:varyColors val="0"/>
        <c:ser>
          <c:idx val="0"/>
          <c:order val="0"/>
          <c:tx>
            <c:strRef>
              <c:f>'iso6'!$L$42</c:f>
              <c:strCache>
                <c:ptCount val="1"/>
                <c:pt idx="0">
                  <c:v>methanobrevibacter gottschalkaii methanogen like (- ab)</c:v>
                </c:pt>
              </c:strCache>
            </c:strRef>
          </c:tx>
          <c:invertIfNegative val="0"/>
          <c:cat>
            <c:strRef>
              <c:f>'iso6'!$M$41:$O$41</c:f>
              <c:strCache>
                <c:ptCount val="3"/>
                <c:pt idx="0">
                  <c:v>iso6-3</c:v>
                </c:pt>
                <c:pt idx="1">
                  <c:v>iso6-15</c:v>
                </c:pt>
                <c:pt idx="2">
                  <c:v>iso6-16</c:v>
                </c:pt>
              </c:strCache>
            </c:strRef>
          </c:cat>
          <c:val>
            <c:numRef>
              <c:f>'iso6'!$M$42:$O$42</c:f>
              <c:numCache>
                <c:formatCode>General</c:formatCode>
                <c:ptCount val="3"/>
                <c:pt idx="0">
                  <c:v>8080712.5</c:v>
                </c:pt>
                <c:pt idx="1">
                  <c:v>41642965</c:v>
                </c:pt>
                <c:pt idx="2">
                  <c:v>114616657.50000001</c:v>
                </c:pt>
              </c:numCache>
            </c:numRef>
          </c:val>
        </c:ser>
        <c:ser>
          <c:idx val="1"/>
          <c:order val="1"/>
          <c:tx>
            <c:strRef>
              <c:f>'iso6'!$L$43</c:f>
              <c:strCache>
                <c:ptCount val="1"/>
                <c:pt idx="0">
                  <c:v>methanobrevibacter gottschalkaii methanogen like (+ ab)</c:v>
                </c:pt>
              </c:strCache>
            </c:strRef>
          </c:tx>
          <c:spPr>
            <a:pattFill prst="dkUpDiag">
              <a:fgClr>
                <a:schemeClr val="tx1"/>
              </a:fgClr>
              <a:bgClr>
                <a:srgbClr val="0070C0"/>
              </a:bgClr>
            </a:pattFill>
          </c:spPr>
          <c:invertIfNegative val="0"/>
          <c:cat>
            <c:strRef>
              <c:f>'iso6'!$M$41:$O$41</c:f>
              <c:strCache>
                <c:ptCount val="3"/>
                <c:pt idx="0">
                  <c:v>iso6-3</c:v>
                </c:pt>
                <c:pt idx="1">
                  <c:v>iso6-15</c:v>
                </c:pt>
                <c:pt idx="2">
                  <c:v>iso6-16</c:v>
                </c:pt>
              </c:strCache>
            </c:strRef>
          </c:cat>
          <c:val>
            <c:numRef>
              <c:f>'iso6'!$M$43:$O$43</c:f>
              <c:numCache>
                <c:formatCode>General</c:formatCode>
                <c:ptCount val="3"/>
                <c:pt idx="0">
                  <c:v>142175615.50000003</c:v>
                </c:pt>
                <c:pt idx="1">
                  <c:v>49919760</c:v>
                </c:pt>
                <c:pt idx="2">
                  <c:v>380726560</c:v>
                </c:pt>
              </c:numCache>
            </c:numRef>
          </c:val>
        </c:ser>
        <c:ser>
          <c:idx val="2"/>
          <c:order val="2"/>
          <c:tx>
            <c:strRef>
              <c:f>'iso6'!$L$44</c:f>
              <c:strCache>
                <c:ptCount val="1"/>
                <c:pt idx="0">
                  <c:v> Clostridium pasteurianum bacterium like (- ab)</c:v>
                </c:pt>
              </c:strCache>
            </c:strRef>
          </c:tx>
          <c:spPr>
            <a:solidFill>
              <a:srgbClr val="FF0000"/>
            </a:solidFill>
          </c:spPr>
          <c:invertIfNegative val="0"/>
          <c:cat>
            <c:strRef>
              <c:f>'iso6'!$M$41:$O$41</c:f>
              <c:strCache>
                <c:ptCount val="3"/>
                <c:pt idx="0">
                  <c:v>iso6-3</c:v>
                </c:pt>
                <c:pt idx="1">
                  <c:v>iso6-15</c:v>
                </c:pt>
                <c:pt idx="2">
                  <c:v>iso6-16</c:v>
                </c:pt>
              </c:strCache>
            </c:strRef>
          </c:cat>
          <c:val>
            <c:numRef>
              <c:f>'iso6'!$M$44:$O$44</c:f>
              <c:numCache>
                <c:formatCode>General</c:formatCode>
                <c:ptCount val="3"/>
                <c:pt idx="0">
                  <c:v>94881885</c:v>
                </c:pt>
                <c:pt idx="1">
                  <c:v>152517085</c:v>
                </c:pt>
                <c:pt idx="2">
                  <c:v>522997590</c:v>
                </c:pt>
              </c:numCache>
            </c:numRef>
          </c:val>
        </c:ser>
        <c:ser>
          <c:idx val="3"/>
          <c:order val="3"/>
          <c:tx>
            <c:strRef>
              <c:f>'iso6'!$L$45</c:f>
              <c:strCache>
                <c:ptCount val="1"/>
                <c:pt idx="0">
                  <c:v> Clostridium pasteurianum bacterium like (+ ab)</c:v>
                </c:pt>
              </c:strCache>
            </c:strRef>
          </c:tx>
          <c:spPr>
            <a:pattFill prst="dkUpDiag">
              <a:fgClr>
                <a:schemeClr val="tx1"/>
              </a:fgClr>
              <a:bgClr>
                <a:srgbClr val="FF0000"/>
              </a:bgClr>
            </a:pattFill>
          </c:spPr>
          <c:invertIfNegative val="0"/>
          <c:cat>
            <c:strRef>
              <c:f>'iso6'!$M$41:$O$41</c:f>
              <c:strCache>
                <c:ptCount val="3"/>
                <c:pt idx="0">
                  <c:v>iso6-3</c:v>
                </c:pt>
                <c:pt idx="1">
                  <c:v>iso6-15</c:v>
                </c:pt>
                <c:pt idx="2">
                  <c:v>iso6-16</c:v>
                </c:pt>
              </c:strCache>
            </c:strRef>
          </c:cat>
          <c:val>
            <c:numRef>
              <c:f>'iso6'!$M$45:$O$45</c:f>
              <c:numCache>
                <c:formatCode>General</c:formatCode>
                <c:ptCount val="3"/>
                <c:pt idx="0">
                  <c:v>883073.5</c:v>
                </c:pt>
                <c:pt idx="1">
                  <c:v>3018180</c:v>
                </c:pt>
                <c:pt idx="2">
                  <c:v>17508960</c:v>
                </c:pt>
              </c:numCache>
            </c:numRef>
          </c:val>
        </c:ser>
        <c:dLbls>
          <c:showLegendKey val="0"/>
          <c:showVal val="0"/>
          <c:showCatName val="0"/>
          <c:showSerName val="0"/>
          <c:showPercent val="0"/>
          <c:showBubbleSize val="0"/>
        </c:dLbls>
        <c:gapWidth val="150"/>
        <c:axId val="164248960"/>
        <c:axId val="164271616"/>
      </c:barChart>
      <c:catAx>
        <c:axId val="164248960"/>
        <c:scaling>
          <c:orientation val="minMax"/>
        </c:scaling>
        <c:delete val="0"/>
        <c:axPos val="b"/>
        <c:title>
          <c:tx>
            <c:rich>
              <a:bodyPr/>
              <a:lstStyle/>
              <a:p>
                <a:pPr>
                  <a:defRPr/>
                </a:pPr>
                <a:r>
                  <a:rPr lang="en-US"/>
                  <a:t>sample</a:t>
                </a:r>
              </a:p>
            </c:rich>
          </c:tx>
          <c:layout/>
          <c:overlay val="0"/>
        </c:title>
        <c:majorTickMark val="out"/>
        <c:minorTickMark val="none"/>
        <c:tickLblPos val="nextTo"/>
        <c:crossAx val="164271616"/>
        <c:crosses val="autoZero"/>
        <c:auto val="1"/>
        <c:lblAlgn val="ctr"/>
        <c:lblOffset val="100"/>
        <c:noMultiLvlLbl val="0"/>
      </c:catAx>
      <c:valAx>
        <c:axId val="164271616"/>
        <c:scaling>
          <c:logBase val="10"/>
          <c:orientation val="minMax"/>
        </c:scaling>
        <c:delete val="0"/>
        <c:axPos val="l"/>
        <c:majorGridlines/>
        <c:title>
          <c:tx>
            <c:rich>
              <a:bodyPr rot="-5400000" vert="horz"/>
              <a:lstStyle/>
              <a:p>
                <a:pPr>
                  <a:defRPr/>
                </a:pPr>
                <a:r>
                  <a:rPr lang="en-US" sz="1000" b="1" i="0" kern="1200" baseline="0">
                    <a:solidFill>
                      <a:srgbClr val="000000"/>
                    </a:solidFill>
                    <a:effectLst/>
                  </a:rPr>
                  <a:t>16s copies number</a:t>
                </a:r>
                <a:endParaRPr lang="en-US">
                  <a:effectLst/>
                </a:endParaRPr>
              </a:p>
            </c:rich>
          </c:tx>
          <c:layout>
            <c:manualLayout>
              <c:xMode val="edge"/>
              <c:yMode val="edge"/>
              <c:x val="0.38769835308898237"/>
              <c:y val="0.23831378626859492"/>
            </c:manualLayout>
          </c:layout>
          <c:overlay val="0"/>
        </c:title>
        <c:numFmt formatCode="General" sourceLinked="1"/>
        <c:majorTickMark val="out"/>
        <c:minorTickMark val="none"/>
        <c:tickLblPos val="nextTo"/>
        <c:crossAx val="164248960"/>
        <c:crosses val="autoZero"/>
        <c:crossBetween val="between"/>
      </c:valAx>
    </c:plotArea>
    <c:legend>
      <c:legendPos val="l"/>
      <c:layout>
        <c:manualLayout>
          <c:xMode val="edge"/>
          <c:yMode val="edge"/>
          <c:x val="1.6033572027350496E-2"/>
          <c:y val="4.0061253466175596E-2"/>
          <c:w val="0.322546989728414"/>
          <c:h val="0.91024501386470236"/>
        </c:manualLayout>
      </c:layout>
      <c:overlay val="0"/>
      <c:txPr>
        <a:bodyPr/>
        <a:lstStyle/>
        <a:p>
          <a:pPr>
            <a:defRPr sz="800" i="1"/>
          </a:pPr>
          <a:endParaRPr lang="en-US"/>
        </a:p>
      </c:txPr>
    </c:legend>
    <c:plotVisOnly val="1"/>
    <c:dispBlanksAs val="gap"/>
    <c:showDLblsOverMax val="0"/>
  </c:chart>
  <c:spPr>
    <a:ln w="3175">
      <a:solidFill>
        <a:schemeClr val="tx1"/>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693652018353626"/>
          <c:y val="6.5477074990155357E-2"/>
          <c:w val="0.37327302339143853"/>
          <c:h val="0.66283213024113041"/>
        </c:manualLayout>
      </c:layout>
      <c:barChart>
        <c:barDir val="col"/>
        <c:grouping val="clustered"/>
        <c:varyColors val="0"/>
        <c:ser>
          <c:idx val="0"/>
          <c:order val="0"/>
          <c:tx>
            <c:strRef>
              <c:f>'iso6'!$C$18</c:f>
              <c:strCache>
                <c:ptCount val="1"/>
                <c:pt idx="0">
                  <c:v>methanobrevibacter gottschalkaii methanogen like (- ab)</c:v>
                </c:pt>
              </c:strCache>
            </c:strRef>
          </c:tx>
          <c:invertIfNegative val="0"/>
          <c:cat>
            <c:strRef>
              <c:f>'iso6'!$D$17:$F$17</c:f>
              <c:strCache>
                <c:ptCount val="3"/>
                <c:pt idx="0">
                  <c:v>iso6-3</c:v>
                </c:pt>
                <c:pt idx="1">
                  <c:v>iso6-15</c:v>
                </c:pt>
                <c:pt idx="2">
                  <c:v>iso6-16</c:v>
                </c:pt>
              </c:strCache>
            </c:strRef>
          </c:cat>
          <c:val>
            <c:numRef>
              <c:f>'iso6'!$D$18:$F$18</c:f>
              <c:numCache>
                <c:formatCode>General</c:formatCode>
                <c:ptCount val="3"/>
                <c:pt idx="0">
                  <c:v>8080712.5</c:v>
                </c:pt>
                <c:pt idx="1">
                  <c:v>41642965</c:v>
                </c:pt>
                <c:pt idx="2">
                  <c:v>114616657.50000001</c:v>
                </c:pt>
              </c:numCache>
            </c:numRef>
          </c:val>
        </c:ser>
        <c:ser>
          <c:idx val="1"/>
          <c:order val="1"/>
          <c:tx>
            <c:strRef>
              <c:f>'iso6'!$C$19</c:f>
              <c:strCache>
                <c:ptCount val="1"/>
                <c:pt idx="0">
                  <c:v>methanobrevibacter gottschalkaii methanogen like (+ ab)</c:v>
                </c:pt>
              </c:strCache>
            </c:strRef>
          </c:tx>
          <c:spPr>
            <a:pattFill prst="dkUpDiag">
              <a:fgClr>
                <a:schemeClr val="accent1"/>
              </a:fgClr>
              <a:bgClr>
                <a:schemeClr val="tx1"/>
              </a:bgClr>
            </a:pattFill>
          </c:spPr>
          <c:invertIfNegative val="0"/>
          <c:cat>
            <c:strRef>
              <c:f>'iso6'!$D$17:$F$17</c:f>
              <c:strCache>
                <c:ptCount val="3"/>
                <c:pt idx="0">
                  <c:v>iso6-3</c:v>
                </c:pt>
                <c:pt idx="1">
                  <c:v>iso6-15</c:v>
                </c:pt>
                <c:pt idx="2">
                  <c:v>iso6-16</c:v>
                </c:pt>
              </c:strCache>
            </c:strRef>
          </c:cat>
          <c:val>
            <c:numRef>
              <c:f>'iso6'!$D$19:$F$19</c:f>
              <c:numCache>
                <c:formatCode>General</c:formatCode>
                <c:ptCount val="3"/>
                <c:pt idx="0">
                  <c:v>142175615.50000003</c:v>
                </c:pt>
                <c:pt idx="1">
                  <c:v>49919760</c:v>
                </c:pt>
                <c:pt idx="2">
                  <c:v>380726560</c:v>
                </c:pt>
              </c:numCache>
            </c:numRef>
          </c:val>
        </c:ser>
        <c:ser>
          <c:idx val="2"/>
          <c:order val="2"/>
          <c:tx>
            <c:strRef>
              <c:f>'iso6'!$C$24</c:f>
              <c:strCache>
                <c:ptCount val="1"/>
                <c:pt idx="0">
                  <c:v>Bacillus thermoamylovorans (-ab)</c:v>
                </c:pt>
              </c:strCache>
            </c:strRef>
          </c:tx>
          <c:spPr>
            <a:solidFill>
              <a:schemeClr val="accent6">
                <a:lumMod val="75000"/>
              </a:schemeClr>
            </a:solidFill>
          </c:spPr>
          <c:invertIfNegative val="0"/>
          <c:cat>
            <c:strRef>
              <c:f>'iso6'!$D$17:$F$17</c:f>
              <c:strCache>
                <c:ptCount val="3"/>
                <c:pt idx="0">
                  <c:v>iso6-3</c:v>
                </c:pt>
                <c:pt idx="1">
                  <c:v>iso6-15</c:v>
                </c:pt>
                <c:pt idx="2">
                  <c:v>iso6-16</c:v>
                </c:pt>
              </c:strCache>
            </c:strRef>
          </c:cat>
          <c:val>
            <c:numRef>
              <c:f>'iso6'!$D$24:$F$24</c:f>
              <c:numCache>
                <c:formatCode>General</c:formatCode>
                <c:ptCount val="3"/>
                <c:pt idx="0">
                  <c:v>16664930</c:v>
                </c:pt>
                <c:pt idx="1">
                  <c:v>124290162.5</c:v>
                </c:pt>
                <c:pt idx="2">
                  <c:v>95635379.999999985</c:v>
                </c:pt>
              </c:numCache>
            </c:numRef>
          </c:val>
        </c:ser>
        <c:ser>
          <c:idx val="3"/>
          <c:order val="3"/>
          <c:tx>
            <c:strRef>
              <c:f>'iso6'!$C$25</c:f>
              <c:strCache>
                <c:ptCount val="1"/>
                <c:pt idx="0">
                  <c:v>Bacillus thermoamylovorans (+ab)</c:v>
                </c:pt>
              </c:strCache>
            </c:strRef>
          </c:tx>
          <c:spPr>
            <a:pattFill prst="dkUpDiag">
              <a:fgClr>
                <a:schemeClr val="accent6">
                  <a:lumMod val="75000"/>
                </a:schemeClr>
              </a:fgClr>
              <a:bgClr>
                <a:schemeClr val="tx1"/>
              </a:bgClr>
            </a:pattFill>
          </c:spPr>
          <c:invertIfNegative val="0"/>
          <c:cat>
            <c:strRef>
              <c:f>'iso6'!$D$17:$F$17</c:f>
              <c:strCache>
                <c:ptCount val="3"/>
                <c:pt idx="0">
                  <c:v>iso6-3</c:v>
                </c:pt>
                <c:pt idx="1">
                  <c:v>iso6-15</c:v>
                </c:pt>
                <c:pt idx="2">
                  <c:v>iso6-16</c:v>
                </c:pt>
              </c:strCache>
            </c:strRef>
          </c:cat>
          <c:val>
            <c:numRef>
              <c:f>'iso6'!$D$25:$F$25</c:f>
              <c:numCache>
                <c:formatCode>General</c:formatCode>
                <c:ptCount val="3"/>
                <c:pt idx="0">
                  <c:v>7460866.5</c:v>
                </c:pt>
                <c:pt idx="1">
                  <c:v>4251960</c:v>
                </c:pt>
                <c:pt idx="2">
                  <c:v>1497440</c:v>
                </c:pt>
              </c:numCache>
            </c:numRef>
          </c:val>
        </c:ser>
        <c:dLbls>
          <c:showLegendKey val="0"/>
          <c:showVal val="0"/>
          <c:showCatName val="0"/>
          <c:showSerName val="0"/>
          <c:showPercent val="0"/>
          <c:showBubbleSize val="0"/>
        </c:dLbls>
        <c:gapWidth val="150"/>
        <c:axId val="166262656"/>
        <c:axId val="166564608"/>
      </c:barChart>
      <c:catAx>
        <c:axId val="166262656"/>
        <c:scaling>
          <c:orientation val="minMax"/>
        </c:scaling>
        <c:delete val="0"/>
        <c:axPos val="b"/>
        <c:title>
          <c:tx>
            <c:rich>
              <a:bodyPr/>
              <a:lstStyle/>
              <a:p>
                <a:pPr>
                  <a:defRPr/>
                </a:pPr>
                <a:r>
                  <a:rPr lang="en-US"/>
                  <a:t>sample</a:t>
                </a:r>
              </a:p>
            </c:rich>
          </c:tx>
          <c:layout/>
          <c:overlay val="0"/>
        </c:title>
        <c:majorTickMark val="out"/>
        <c:minorTickMark val="none"/>
        <c:tickLblPos val="nextTo"/>
        <c:crossAx val="166564608"/>
        <c:crosses val="autoZero"/>
        <c:auto val="1"/>
        <c:lblAlgn val="ctr"/>
        <c:lblOffset val="100"/>
        <c:noMultiLvlLbl val="0"/>
      </c:catAx>
      <c:valAx>
        <c:axId val="166564608"/>
        <c:scaling>
          <c:logBase val="10"/>
          <c:orientation val="minMax"/>
        </c:scaling>
        <c:delete val="0"/>
        <c:axPos val="l"/>
        <c:majorGridlines/>
        <c:title>
          <c:tx>
            <c:rich>
              <a:bodyPr rot="-5400000" vert="horz"/>
              <a:lstStyle/>
              <a:p>
                <a:pPr>
                  <a:defRPr/>
                </a:pPr>
                <a:r>
                  <a:rPr lang="en-US" sz="1000" b="1" i="0" kern="1200" baseline="0">
                    <a:solidFill>
                      <a:srgbClr val="000000"/>
                    </a:solidFill>
                    <a:effectLst/>
                  </a:rPr>
                  <a:t>16s copies number</a:t>
                </a:r>
                <a:endParaRPr lang="en-US">
                  <a:effectLst/>
                </a:endParaRPr>
              </a:p>
            </c:rich>
          </c:tx>
          <c:layout>
            <c:manualLayout>
              <c:xMode val="edge"/>
              <c:yMode val="edge"/>
              <c:x val="0.36432756823437301"/>
              <c:y val="0.2632403788020205"/>
            </c:manualLayout>
          </c:layout>
          <c:overlay val="0"/>
        </c:title>
        <c:numFmt formatCode="General" sourceLinked="1"/>
        <c:majorTickMark val="out"/>
        <c:minorTickMark val="none"/>
        <c:tickLblPos val="nextTo"/>
        <c:crossAx val="166262656"/>
        <c:crosses val="autoZero"/>
        <c:crossBetween val="between"/>
      </c:valAx>
    </c:plotArea>
    <c:legend>
      <c:legendPos val="l"/>
      <c:layout>
        <c:manualLayout>
          <c:xMode val="edge"/>
          <c:yMode val="edge"/>
          <c:x val="3.9744587680486519E-2"/>
          <c:y val="1.7688665007991544E-2"/>
          <c:w val="0.32644718968472408"/>
          <c:h val="0.88868590767584754"/>
        </c:manualLayout>
      </c:layout>
      <c:overlay val="0"/>
      <c:txPr>
        <a:bodyPr/>
        <a:lstStyle/>
        <a:p>
          <a:pPr>
            <a:defRPr sz="800" i="1"/>
          </a:pPr>
          <a:endParaRPr lang="en-US"/>
        </a:p>
      </c:txPr>
    </c:legend>
    <c:plotVisOnly val="1"/>
    <c:dispBlanksAs val="gap"/>
    <c:showDLblsOverMax val="0"/>
  </c:chart>
  <c:spPr>
    <a:ln w="3175">
      <a:solidFill>
        <a:schemeClr val="tx1"/>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61742356909838303"/>
          <c:y val="5.3766561105211282E-2"/>
          <c:w val="0.34730257244144591"/>
          <c:h val="0.7222245313128578"/>
        </c:manualLayout>
      </c:layout>
      <c:barChart>
        <c:barDir val="col"/>
        <c:grouping val="clustered"/>
        <c:varyColors val="0"/>
        <c:ser>
          <c:idx val="0"/>
          <c:order val="0"/>
          <c:tx>
            <c:strRef>
              <c:f>'iso6'!$C$18</c:f>
              <c:strCache>
                <c:ptCount val="1"/>
                <c:pt idx="0">
                  <c:v>methanobrevibacter gottschalkaii methanogen like (- ab)</c:v>
                </c:pt>
              </c:strCache>
            </c:strRef>
          </c:tx>
          <c:invertIfNegative val="0"/>
          <c:cat>
            <c:strRef>
              <c:f>'iso6'!$D$17:$F$17</c:f>
              <c:strCache>
                <c:ptCount val="3"/>
                <c:pt idx="0">
                  <c:v>iso6-3</c:v>
                </c:pt>
                <c:pt idx="1">
                  <c:v>iso6-15</c:v>
                </c:pt>
                <c:pt idx="2">
                  <c:v>iso6-16</c:v>
                </c:pt>
              </c:strCache>
            </c:strRef>
          </c:cat>
          <c:val>
            <c:numRef>
              <c:f>'iso6'!$D$18:$F$18</c:f>
              <c:numCache>
                <c:formatCode>General</c:formatCode>
                <c:ptCount val="3"/>
                <c:pt idx="0">
                  <c:v>8080712.5</c:v>
                </c:pt>
                <c:pt idx="1">
                  <c:v>41642965</c:v>
                </c:pt>
                <c:pt idx="2">
                  <c:v>114616657.50000001</c:v>
                </c:pt>
              </c:numCache>
            </c:numRef>
          </c:val>
        </c:ser>
        <c:ser>
          <c:idx val="1"/>
          <c:order val="1"/>
          <c:tx>
            <c:strRef>
              <c:f>'iso6'!$C$19</c:f>
              <c:strCache>
                <c:ptCount val="1"/>
                <c:pt idx="0">
                  <c:v>methanobrevibacter gottschalkaii methanogen like (+ ab)</c:v>
                </c:pt>
              </c:strCache>
            </c:strRef>
          </c:tx>
          <c:spPr>
            <a:pattFill prst="dkUpDiag">
              <a:fgClr>
                <a:schemeClr val="accent1"/>
              </a:fgClr>
              <a:bgClr>
                <a:schemeClr val="tx1"/>
              </a:bgClr>
            </a:pattFill>
          </c:spPr>
          <c:invertIfNegative val="0"/>
          <c:cat>
            <c:strRef>
              <c:f>'iso6'!$D$17:$F$17</c:f>
              <c:strCache>
                <c:ptCount val="3"/>
                <c:pt idx="0">
                  <c:v>iso6-3</c:v>
                </c:pt>
                <c:pt idx="1">
                  <c:v>iso6-15</c:v>
                </c:pt>
                <c:pt idx="2">
                  <c:v>iso6-16</c:v>
                </c:pt>
              </c:strCache>
            </c:strRef>
          </c:cat>
          <c:val>
            <c:numRef>
              <c:f>'iso6'!$D$19:$F$19</c:f>
              <c:numCache>
                <c:formatCode>General</c:formatCode>
                <c:ptCount val="3"/>
                <c:pt idx="0">
                  <c:v>142175615.50000003</c:v>
                </c:pt>
                <c:pt idx="1">
                  <c:v>49919760</c:v>
                </c:pt>
                <c:pt idx="2">
                  <c:v>380726560</c:v>
                </c:pt>
              </c:numCache>
            </c:numRef>
          </c:val>
        </c:ser>
        <c:ser>
          <c:idx val="2"/>
          <c:order val="2"/>
          <c:tx>
            <c:strRef>
              <c:f>'iso6'!$C$26</c:f>
              <c:strCache>
                <c:ptCount val="1"/>
                <c:pt idx="0">
                  <c:v> clostridium argentinense (-ab)</c:v>
                </c:pt>
              </c:strCache>
            </c:strRef>
          </c:tx>
          <c:spPr>
            <a:solidFill>
              <a:schemeClr val="accent2">
                <a:lumMod val="75000"/>
              </a:schemeClr>
            </a:solidFill>
          </c:spPr>
          <c:invertIfNegative val="0"/>
          <c:cat>
            <c:strRef>
              <c:f>'iso6'!$D$17:$F$17</c:f>
              <c:strCache>
                <c:ptCount val="3"/>
                <c:pt idx="0">
                  <c:v>iso6-3</c:v>
                </c:pt>
                <c:pt idx="1">
                  <c:v>iso6-15</c:v>
                </c:pt>
                <c:pt idx="2">
                  <c:v>iso6-16</c:v>
                </c:pt>
              </c:strCache>
            </c:strRef>
          </c:cat>
          <c:val>
            <c:numRef>
              <c:f>'iso6'!$D$26:$F$26</c:f>
              <c:numCache>
                <c:formatCode>General</c:formatCode>
                <c:ptCount val="3"/>
                <c:pt idx="0">
                  <c:v>1088005</c:v>
                </c:pt>
                <c:pt idx="1">
                  <c:v>337554997.5</c:v>
                </c:pt>
                <c:pt idx="2">
                  <c:v>4182078457.5</c:v>
                </c:pt>
              </c:numCache>
            </c:numRef>
          </c:val>
        </c:ser>
        <c:ser>
          <c:idx val="3"/>
          <c:order val="3"/>
          <c:tx>
            <c:strRef>
              <c:f>'iso6'!$C$27</c:f>
              <c:strCache>
                <c:ptCount val="1"/>
                <c:pt idx="0">
                  <c:v> clostridium argentinense (+ab)</c:v>
                </c:pt>
              </c:strCache>
            </c:strRef>
          </c:tx>
          <c:spPr>
            <a:pattFill prst="dkUpDiag">
              <a:fgClr>
                <a:schemeClr val="accent2">
                  <a:lumMod val="75000"/>
                </a:schemeClr>
              </a:fgClr>
              <a:bgClr>
                <a:schemeClr val="tx1"/>
              </a:bgClr>
            </a:pattFill>
          </c:spPr>
          <c:invertIfNegative val="0"/>
          <c:cat>
            <c:strRef>
              <c:f>'iso6'!$D$17:$F$17</c:f>
              <c:strCache>
                <c:ptCount val="3"/>
                <c:pt idx="0">
                  <c:v>iso6-3</c:v>
                </c:pt>
                <c:pt idx="1">
                  <c:v>iso6-15</c:v>
                </c:pt>
                <c:pt idx="2">
                  <c:v>iso6-16</c:v>
                </c:pt>
              </c:strCache>
            </c:strRef>
          </c:cat>
          <c:val>
            <c:numRef>
              <c:f>'iso6'!$D$27:$F$27</c:f>
              <c:numCache>
                <c:formatCode>General</c:formatCode>
                <c:ptCount val="3"/>
                <c:pt idx="0">
                  <c:v>1898500.5</c:v>
                </c:pt>
                <c:pt idx="1">
                  <c:v>5750700</c:v>
                </c:pt>
                <c:pt idx="2">
                  <c:v>386704</c:v>
                </c:pt>
              </c:numCache>
            </c:numRef>
          </c:val>
        </c:ser>
        <c:dLbls>
          <c:showLegendKey val="0"/>
          <c:showVal val="0"/>
          <c:showCatName val="0"/>
          <c:showSerName val="0"/>
          <c:showPercent val="0"/>
          <c:showBubbleSize val="0"/>
        </c:dLbls>
        <c:gapWidth val="150"/>
        <c:axId val="187174272"/>
        <c:axId val="187239040"/>
      </c:barChart>
      <c:catAx>
        <c:axId val="187174272"/>
        <c:scaling>
          <c:orientation val="minMax"/>
        </c:scaling>
        <c:delete val="0"/>
        <c:axPos val="b"/>
        <c:title>
          <c:tx>
            <c:rich>
              <a:bodyPr/>
              <a:lstStyle/>
              <a:p>
                <a:pPr>
                  <a:defRPr/>
                </a:pPr>
                <a:r>
                  <a:rPr lang="en-US"/>
                  <a:t>sample</a:t>
                </a:r>
              </a:p>
            </c:rich>
          </c:tx>
          <c:layout/>
          <c:overlay val="0"/>
        </c:title>
        <c:majorTickMark val="out"/>
        <c:minorTickMark val="none"/>
        <c:tickLblPos val="nextTo"/>
        <c:crossAx val="187239040"/>
        <c:crosses val="autoZero"/>
        <c:auto val="1"/>
        <c:lblAlgn val="ctr"/>
        <c:lblOffset val="100"/>
        <c:noMultiLvlLbl val="0"/>
      </c:catAx>
      <c:valAx>
        <c:axId val="187239040"/>
        <c:scaling>
          <c:logBase val="10"/>
          <c:orientation val="minMax"/>
        </c:scaling>
        <c:delete val="0"/>
        <c:axPos val="l"/>
        <c:majorGridlines/>
        <c:title>
          <c:tx>
            <c:rich>
              <a:bodyPr rot="-5400000" vert="horz"/>
              <a:lstStyle/>
              <a:p>
                <a:pPr>
                  <a:defRPr/>
                </a:pPr>
                <a:r>
                  <a:rPr lang="en-US" sz="1000" b="1" i="0" kern="1200" baseline="0" dirty="0">
                    <a:solidFill>
                      <a:srgbClr val="000000"/>
                    </a:solidFill>
                    <a:effectLst/>
                  </a:rPr>
                  <a:t>16s copies number</a:t>
                </a:r>
                <a:endParaRPr lang="en-US" dirty="0">
                  <a:effectLst/>
                </a:endParaRPr>
              </a:p>
            </c:rich>
          </c:tx>
          <c:layout>
            <c:manualLayout>
              <c:xMode val="edge"/>
              <c:yMode val="edge"/>
              <c:x val="0.38177080488337795"/>
              <c:y val="0.21961935913473998"/>
            </c:manualLayout>
          </c:layout>
          <c:overlay val="0"/>
        </c:title>
        <c:numFmt formatCode="General" sourceLinked="1"/>
        <c:majorTickMark val="out"/>
        <c:minorTickMark val="none"/>
        <c:tickLblPos val="nextTo"/>
        <c:crossAx val="187174272"/>
        <c:crosses val="autoZero"/>
        <c:crossBetween val="between"/>
      </c:valAx>
    </c:plotArea>
    <c:legend>
      <c:legendPos val="l"/>
      <c:layout>
        <c:manualLayout>
          <c:xMode val="edge"/>
          <c:yMode val="edge"/>
          <c:x val="2.8860429649230895E-2"/>
          <c:y val="5.6901755396122383E-2"/>
          <c:w val="0.35108700043429519"/>
          <c:h val="0.89588157796898737"/>
        </c:manualLayout>
      </c:layout>
      <c:overlay val="0"/>
      <c:txPr>
        <a:bodyPr/>
        <a:lstStyle/>
        <a:p>
          <a:pPr>
            <a:defRPr sz="800" i="1"/>
          </a:pPr>
          <a:endParaRPr lang="en-US"/>
        </a:p>
      </c:txPr>
    </c:legend>
    <c:plotVisOnly val="1"/>
    <c:dispBlanksAs val="gap"/>
    <c:showDLblsOverMax val="0"/>
  </c:chart>
  <c:spPr>
    <a:ln w="3175">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2976523217194025"/>
          <c:y val="6.5477074990155357E-2"/>
          <c:w val="0.33042204939822656"/>
          <c:h val="0.66487750786384747"/>
        </c:manualLayout>
      </c:layout>
      <c:barChart>
        <c:barDir val="col"/>
        <c:grouping val="clustered"/>
        <c:varyColors val="0"/>
        <c:ser>
          <c:idx val="0"/>
          <c:order val="0"/>
          <c:tx>
            <c:strRef>
              <c:f>'iso6'!$C$18</c:f>
              <c:strCache>
                <c:ptCount val="1"/>
                <c:pt idx="0">
                  <c:v>methanobrevibacter gottschalkaii methanogen like (- ab)</c:v>
                </c:pt>
              </c:strCache>
            </c:strRef>
          </c:tx>
          <c:invertIfNegative val="0"/>
          <c:cat>
            <c:strRef>
              <c:f>'iso6'!$D$17:$F$17</c:f>
              <c:strCache>
                <c:ptCount val="3"/>
                <c:pt idx="0">
                  <c:v>iso6-3</c:v>
                </c:pt>
                <c:pt idx="1">
                  <c:v>iso6-15</c:v>
                </c:pt>
                <c:pt idx="2">
                  <c:v>iso6-16</c:v>
                </c:pt>
              </c:strCache>
            </c:strRef>
          </c:cat>
          <c:val>
            <c:numRef>
              <c:f>'iso6'!$D$18:$F$18</c:f>
              <c:numCache>
                <c:formatCode>General</c:formatCode>
                <c:ptCount val="3"/>
                <c:pt idx="0">
                  <c:v>8080712.5</c:v>
                </c:pt>
                <c:pt idx="1">
                  <c:v>41642965</c:v>
                </c:pt>
                <c:pt idx="2">
                  <c:v>114616657.50000001</c:v>
                </c:pt>
              </c:numCache>
            </c:numRef>
          </c:val>
        </c:ser>
        <c:ser>
          <c:idx val="1"/>
          <c:order val="1"/>
          <c:tx>
            <c:strRef>
              <c:f>'iso6'!$C$19</c:f>
              <c:strCache>
                <c:ptCount val="1"/>
                <c:pt idx="0">
                  <c:v>methanobrevibacter gottschalkaii methanogen like (+ ab)</c:v>
                </c:pt>
              </c:strCache>
            </c:strRef>
          </c:tx>
          <c:spPr>
            <a:pattFill prst="dkUpDiag">
              <a:fgClr>
                <a:schemeClr val="tx1"/>
              </a:fgClr>
              <a:bgClr>
                <a:schemeClr val="tx2">
                  <a:lumMod val="60000"/>
                  <a:lumOff val="40000"/>
                </a:schemeClr>
              </a:bgClr>
            </a:pattFill>
          </c:spPr>
          <c:invertIfNegative val="0"/>
          <c:cat>
            <c:strRef>
              <c:f>'iso6'!$D$17:$F$17</c:f>
              <c:strCache>
                <c:ptCount val="3"/>
                <c:pt idx="0">
                  <c:v>iso6-3</c:v>
                </c:pt>
                <c:pt idx="1">
                  <c:v>iso6-15</c:v>
                </c:pt>
                <c:pt idx="2">
                  <c:v>iso6-16</c:v>
                </c:pt>
              </c:strCache>
            </c:strRef>
          </c:cat>
          <c:val>
            <c:numRef>
              <c:f>'iso6'!$D$19:$F$19</c:f>
              <c:numCache>
                <c:formatCode>General</c:formatCode>
                <c:ptCount val="3"/>
                <c:pt idx="0">
                  <c:v>142175615.50000003</c:v>
                </c:pt>
                <c:pt idx="1">
                  <c:v>49919760</c:v>
                </c:pt>
                <c:pt idx="2">
                  <c:v>380726560</c:v>
                </c:pt>
              </c:numCache>
            </c:numRef>
          </c:val>
        </c:ser>
        <c:ser>
          <c:idx val="2"/>
          <c:order val="2"/>
          <c:tx>
            <c:strRef>
              <c:f>'iso6'!$C$28</c:f>
              <c:strCache>
                <c:ptCount val="1"/>
                <c:pt idx="0">
                  <c:v>Garciella nitratireducens bacterium like (-ab)</c:v>
                </c:pt>
              </c:strCache>
            </c:strRef>
          </c:tx>
          <c:spPr>
            <a:solidFill>
              <a:schemeClr val="accent4">
                <a:lumMod val="75000"/>
              </a:schemeClr>
            </a:solidFill>
          </c:spPr>
          <c:invertIfNegative val="0"/>
          <c:cat>
            <c:strRef>
              <c:f>'iso6'!$D$17:$F$17</c:f>
              <c:strCache>
                <c:ptCount val="3"/>
                <c:pt idx="0">
                  <c:v>iso6-3</c:v>
                </c:pt>
                <c:pt idx="1">
                  <c:v>iso6-15</c:v>
                </c:pt>
                <c:pt idx="2">
                  <c:v>iso6-16</c:v>
                </c:pt>
              </c:strCache>
            </c:strRef>
          </c:cat>
          <c:val>
            <c:numRef>
              <c:f>'iso6'!$D$28:$F$28</c:f>
              <c:numCache>
                <c:formatCode>General</c:formatCode>
                <c:ptCount val="3"/>
                <c:pt idx="0">
                  <c:v>1967260</c:v>
                </c:pt>
                <c:pt idx="1">
                  <c:v>4296565</c:v>
                </c:pt>
                <c:pt idx="2">
                  <c:v>13248959.999999998</c:v>
                </c:pt>
              </c:numCache>
            </c:numRef>
          </c:val>
        </c:ser>
        <c:ser>
          <c:idx val="3"/>
          <c:order val="3"/>
          <c:tx>
            <c:strRef>
              <c:f>'iso6'!$C$29</c:f>
              <c:strCache>
                <c:ptCount val="1"/>
                <c:pt idx="0">
                  <c:v>Garciella nitratireducens bacterium like (+ab)</c:v>
                </c:pt>
              </c:strCache>
            </c:strRef>
          </c:tx>
          <c:spPr>
            <a:pattFill prst="dkUpDiag">
              <a:fgClr>
                <a:schemeClr val="tx1"/>
              </a:fgClr>
              <a:bgClr>
                <a:schemeClr val="accent4">
                  <a:lumMod val="75000"/>
                </a:schemeClr>
              </a:bgClr>
            </a:pattFill>
          </c:spPr>
          <c:invertIfNegative val="0"/>
          <c:cat>
            <c:strRef>
              <c:f>'iso6'!$D$17:$F$17</c:f>
              <c:strCache>
                <c:ptCount val="3"/>
                <c:pt idx="0">
                  <c:v>iso6-3</c:v>
                </c:pt>
                <c:pt idx="1">
                  <c:v>iso6-15</c:v>
                </c:pt>
                <c:pt idx="2">
                  <c:v>iso6-16</c:v>
                </c:pt>
              </c:strCache>
            </c:strRef>
          </c:cat>
          <c:val>
            <c:numRef>
              <c:f>'iso6'!$D$29:$F$29</c:f>
              <c:numCache>
                <c:formatCode>General</c:formatCode>
                <c:ptCount val="3"/>
                <c:pt idx="0">
                  <c:v>398624.5</c:v>
                </c:pt>
                <c:pt idx="1">
                  <c:v>922440</c:v>
                </c:pt>
                <c:pt idx="2">
                  <c:v>1488800</c:v>
                </c:pt>
              </c:numCache>
            </c:numRef>
          </c:val>
        </c:ser>
        <c:dLbls>
          <c:showLegendKey val="0"/>
          <c:showVal val="0"/>
          <c:showCatName val="0"/>
          <c:showSerName val="0"/>
          <c:showPercent val="0"/>
          <c:showBubbleSize val="0"/>
        </c:dLbls>
        <c:gapWidth val="150"/>
        <c:axId val="213857792"/>
        <c:axId val="213859712"/>
      </c:barChart>
      <c:catAx>
        <c:axId val="213857792"/>
        <c:scaling>
          <c:orientation val="minMax"/>
        </c:scaling>
        <c:delete val="0"/>
        <c:axPos val="b"/>
        <c:title>
          <c:tx>
            <c:rich>
              <a:bodyPr/>
              <a:lstStyle/>
              <a:p>
                <a:pPr>
                  <a:defRPr/>
                </a:pPr>
                <a:r>
                  <a:rPr lang="en-US"/>
                  <a:t>sample</a:t>
                </a:r>
              </a:p>
            </c:rich>
          </c:tx>
          <c:layout/>
          <c:overlay val="0"/>
        </c:title>
        <c:majorTickMark val="out"/>
        <c:minorTickMark val="none"/>
        <c:tickLblPos val="nextTo"/>
        <c:crossAx val="213859712"/>
        <c:crosses val="autoZero"/>
        <c:auto val="1"/>
        <c:lblAlgn val="ctr"/>
        <c:lblOffset val="100"/>
        <c:noMultiLvlLbl val="0"/>
      </c:catAx>
      <c:valAx>
        <c:axId val="213859712"/>
        <c:scaling>
          <c:logBase val="10"/>
          <c:orientation val="minMax"/>
        </c:scaling>
        <c:delete val="0"/>
        <c:axPos val="l"/>
        <c:majorGridlines/>
        <c:title>
          <c:tx>
            <c:rich>
              <a:bodyPr rot="-5400000" vert="horz"/>
              <a:lstStyle/>
              <a:p>
                <a:pPr>
                  <a:defRPr/>
                </a:pPr>
                <a:r>
                  <a:rPr lang="en-US"/>
                  <a:t>16s copies number</a:t>
                </a:r>
              </a:p>
            </c:rich>
          </c:tx>
          <c:layout>
            <c:manualLayout>
              <c:xMode val="edge"/>
              <c:yMode val="edge"/>
              <c:x val="0.41765985460934796"/>
              <c:y val="0.23220476557979797"/>
            </c:manualLayout>
          </c:layout>
          <c:overlay val="0"/>
        </c:title>
        <c:numFmt formatCode="General" sourceLinked="1"/>
        <c:majorTickMark val="out"/>
        <c:minorTickMark val="none"/>
        <c:tickLblPos val="nextTo"/>
        <c:crossAx val="213857792"/>
        <c:crosses val="autoZero"/>
        <c:crossBetween val="between"/>
      </c:valAx>
    </c:plotArea>
    <c:legend>
      <c:legendPos val="l"/>
      <c:layout>
        <c:manualLayout>
          <c:xMode val="edge"/>
          <c:yMode val="edge"/>
          <c:x val="3.1653977137155377E-2"/>
          <c:y val="5.4266849953383919E-2"/>
          <c:w val="0.34627213137934171"/>
          <c:h val="0.87762599214104176"/>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1371226183618166"/>
          <c:y val="3.5990742623957184E-2"/>
          <c:w val="0.34647351422952971"/>
          <c:h val="0.77688079921022546"/>
        </c:manualLayout>
      </c:layout>
      <c:barChart>
        <c:barDir val="col"/>
        <c:grouping val="clustered"/>
        <c:varyColors val="0"/>
        <c:ser>
          <c:idx val="0"/>
          <c:order val="0"/>
          <c:tx>
            <c:strRef>
              <c:f>'iso6'!$C$18</c:f>
              <c:strCache>
                <c:ptCount val="1"/>
                <c:pt idx="0">
                  <c:v>methanobrevibacter gottschalkaii methanogen like (- ab)</c:v>
                </c:pt>
              </c:strCache>
            </c:strRef>
          </c:tx>
          <c:invertIfNegative val="0"/>
          <c:cat>
            <c:strRef>
              <c:f>'iso6'!$D$17:$F$17</c:f>
              <c:strCache>
                <c:ptCount val="3"/>
                <c:pt idx="0">
                  <c:v>iso6-3</c:v>
                </c:pt>
                <c:pt idx="1">
                  <c:v>iso6-15</c:v>
                </c:pt>
                <c:pt idx="2">
                  <c:v>iso6-16</c:v>
                </c:pt>
              </c:strCache>
            </c:strRef>
          </c:cat>
          <c:val>
            <c:numRef>
              <c:f>'iso6'!$D$18:$F$18</c:f>
              <c:numCache>
                <c:formatCode>General</c:formatCode>
                <c:ptCount val="3"/>
                <c:pt idx="0">
                  <c:v>8080712.5</c:v>
                </c:pt>
                <c:pt idx="1">
                  <c:v>41642965</c:v>
                </c:pt>
                <c:pt idx="2">
                  <c:v>114616657.50000001</c:v>
                </c:pt>
              </c:numCache>
            </c:numRef>
          </c:val>
        </c:ser>
        <c:ser>
          <c:idx val="1"/>
          <c:order val="1"/>
          <c:tx>
            <c:strRef>
              <c:f>'iso6'!$C$19</c:f>
              <c:strCache>
                <c:ptCount val="1"/>
                <c:pt idx="0">
                  <c:v>methanobrevibacter gottschalkaii methanogen like (+ ab)</c:v>
                </c:pt>
              </c:strCache>
            </c:strRef>
          </c:tx>
          <c:spPr>
            <a:pattFill prst="dkUpDiag">
              <a:fgClr>
                <a:schemeClr val="tx1"/>
              </a:fgClr>
              <a:bgClr>
                <a:schemeClr val="tx2">
                  <a:lumMod val="60000"/>
                  <a:lumOff val="40000"/>
                </a:schemeClr>
              </a:bgClr>
            </a:pattFill>
          </c:spPr>
          <c:invertIfNegative val="0"/>
          <c:cat>
            <c:strRef>
              <c:f>'iso6'!$D$17:$F$17</c:f>
              <c:strCache>
                <c:ptCount val="3"/>
                <c:pt idx="0">
                  <c:v>iso6-3</c:v>
                </c:pt>
                <c:pt idx="1">
                  <c:v>iso6-15</c:v>
                </c:pt>
                <c:pt idx="2">
                  <c:v>iso6-16</c:v>
                </c:pt>
              </c:strCache>
            </c:strRef>
          </c:cat>
          <c:val>
            <c:numRef>
              <c:f>'iso6'!$D$19:$F$19</c:f>
              <c:numCache>
                <c:formatCode>General</c:formatCode>
                <c:ptCount val="3"/>
                <c:pt idx="0">
                  <c:v>142175615.50000003</c:v>
                </c:pt>
                <c:pt idx="1">
                  <c:v>49919760</c:v>
                </c:pt>
                <c:pt idx="2">
                  <c:v>380726560</c:v>
                </c:pt>
              </c:numCache>
            </c:numRef>
          </c:val>
        </c:ser>
        <c:ser>
          <c:idx val="2"/>
          <c:order val="2"/>
          <c:tx>
            <c:strRef>
              <c:f>'iso6'!$C$30</c:f>
              <c:strCache>
                <c:ptCount val="1"/>
                <c:pt idx="0">
                  <c:v>Clostridium hastiforme (-ab)</c:v>
                </c:pt>
              </c:strCache>
            </c:strRef>
          </c:tx>
          <c:spPr>
            <a:solidFill>
              <a:srgbClr val="FFFF00"/>
            </a:solidFill>
          </c:spPr>
          <c:invertIfNegative val="0"/>
          <c:cat>
            <c:strRef>
              <c:f>'iso6'!$D$17:$F$17</c:f>
              <c:strCache>
                <c:ptCount val="3"/>
                <c:pt idx="0">
                  <c:v>iso6-3</c:v>
                </c:pt>
                <c:pt idx="1">
                  <c:v>iso6-15</c:v>
                </c:pt>
                <c:pt idx="2">
                  <c:v>iso6-16</c:v>
                </c:pt>
              </c:strCache>
            </c:strRef>
          </c:cat>
          <c:val>
            <c:numRef>
              <c:f>'iso6'!$D$30:$F$30</c:f>
              <c:numCache>
                <c:formatCode>General</c:formatCode>
                <c:ptCount val="3"/>
                <c:pt idx="0">
                  <c:v>190236797.5</c:v>
                </c:pt>
                <c:pt idx="1">
                  <c:v>248473260</c:v>
                </c:pt>
                <c:pt idx="2">
                  <c:v>906640507.5</c:v>
                </c:pt>
              </c:numCache>
            </c:numRef>
          </c:val>
        </c:ser>
        <c:ser>
          <c:idx val="3"/>
          <c:order val="3"/>
          <c:tx>
            <c:strRef>
              <c:f>'iso6'!$C$31</c:f>
              <c:strCache>
                <c:ptCount val="1"/>
                <c:pt idx="0">
                  <c:v>Clostridium hastiforme (+ab)</c:v>
                </c:pt>
              </c:strCache>
            </c:strRef>
          </c:tx>
          <c:spPr>
            <a:pattFill prst="dkUpDiag">
              <a:fgClr>
                <a:schemeClr val="tx1"/>
              </a:fgClr>
              <a:bgClr>
                <a:srgbClr val="FFFF00"/>
              </a:bgClr>
            </a:pattFill>
          </c:spPr>
          <c:invertIfNegative val="0"/>
          <c:cat>
            <c:strRef>
              <c:f>'iso6'!$D$17:$F$17</c:f>
              <c:strCache>
                <c:ptCount val="3"/>
                <c:pt idx="0">
                  <c:v>iso6-3</c:v>
                </c:pt>
                <c:pt idx="1">
                  <c:v>iso6-15</c:v>
                </c:pt>
                <c:pt idx="2">
                  <c:v>iso6-16</c:v>
                </c:pt>
              </c:strCache>
            </c:strRef>
          </c:cat>
          <c:val>
            <c:numRef>
              <c:f>'iso6'!$D$31:$F$31</c:f>
              <c:numCache>
                <c:formatCode>General</c:formatCode>
                <c:ptCount val="3"/>
                <c:pt idx="0">
                  <c:v>33520430</c:v>
                </c:pt>
                <c:pt idx="1">
                  <c:v>21905160</c:v>
                </c:pt>
                <c:pt idx="2">
                  <c:v>577704000</c:v>
                </c:pt>
              </c:numCache>
            </c:numRef>
          </c:val>
        </c:ser>
        <c:dLbls>
          <c:showLegendKey val="0"/>
          <c:showVal val="0"/>
          <c:showCatName val="0"/>
          <c:showSerName val="0"/>
          <c:showPercent val="0"/>
          <c:showBubbleSize val="0"/>
        </c:dLbls>
        <c:gapWidth val="150"/>
        <c:axId val="120897920"/>
        <c:axId val="120899840"/>
      </c:barChart>
      <c:catAx>
        <c:axId val="120897920"/>
        <c:scaling>
          <c:orientation val="minMax"/>
        </c:scaling>
        <c:delete val="0"/>
        <c:axPos val="b"/>
        <c:title>
          <c:tx>
            <c:rich>
              <a:bodyPr/>
              <a:lstStyle/>
              <a:p>
                <a:pPr>
                  <a:defRPr/>
                </a:pPr>
                <a:r>
                  <a:rPr lang="en-US"/>
                  <a:t>sample</a:t>
                </a:r>
              </a:p>
            </c:rich>
          </c:tx>
          <c:layout/>
          <c:overlay val="0"/>
        </c:title>
        <c:majorTickMark val="out"/>
        <c:minorTickMark val="none"/>
        <c:tickLblPos val="nextTo"/>
        <c:crossAx val="120899840"/>
        <c:crosses val="autoZero"/>
        <c:auto val="1"/>
        <c:lblAlgn val="ctr"/>
        <c:lblOffset val="100"/>
        <c:noMultiLvlLbl val="0"/>
      </c:catAx>
      <c:valAx>
        <c:axId val="120899840"/>
        <c:scaling>
          <c:logBase val="10"/>
          <c:orientation val="minMax"/>
        </c:scaling>
        <c:delete val="0"/>
        <c:axPos val="l"/>
        <c:majorGridlines/>
        <c:title>
          <c:tx>
            <c:rich>
              <a:bodyPr rot="-5400000" vert="horz"/>
              <a:lstStyle/>
              <a:p>
                <a:pPr>
                  <a:defRPr/>
                </a:pPr>
                <a:r>
                  <a:rPr lang="en-US"/>
                  <a:t>16s copies number</a:t>
                </a:r>
              </a:p>
            </c:rich>
          </c:tx>
          <c:layout>
            <c:manualLayout>
              <c:xMode val="edge"/>
              <c:yMode val="edge"/>
              <c:x val="0.38425478588374146"/>
              <c:y val="0"/>
            </c:manualLayout>
          </c:layout>
          <c:overlay val="0"/>
        </c:title>
        <c:numFmt formatCode="General" sourceLinked="1"/>
        <c:majorTickMark val="out"/>
        <c:minorTickMark val="none"/>
        <c:tickLblPos val="nextTo"/>
        <c:crossAx val="120897920"/>
        <c:crosses val="autoZero"/>
        <c:crossBetween val="between"/>
      </c:valAx>
    </c:plotArea>
    <c:legend>
      <c:legendPos val="l"/>
      <c:layout>
        <c:manualLayout>
          <c:xMode val="edge"/>
          <c:yMode val="edge"/>
          <c:x val="3.1653977137155377E-2"/>
          <c:y val="5.4266849953383919E-2"/>
          <c:w val="0.34306541697387161"/>
          <c:h val="0.85341231694366226"/>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332024635385371"/>
          <c:y val="6.5477074990155357E-2"/>
          <c:w val="0.38047408734984745"/>
          <c:h val="0.69555881842150968"/>
        </c:manualLayout>
      </c:layout>
      <c:barChart>
        <c:barDir val="col"/>
        <c:grouping val="clustered"/>
        <c:varyColors val="0"/>
        <c:ser>
          <c:idx val="0"/>
          <c:order val="0"/>
          <c:tx>
            <c:strRef>
              <c:f>'iso6'!$C$18</c:f>
              <c:strCache>
                <c:ptCount val="1"/>
                <c:pt idx="0">
                  <c:v>methanobrevibacter gottschalkaii methanogen like (- ab)</c:v>
                </c:pt>
              </c:strCache>
            </c:strRef>
          </c:tx>
          <c:invertIfNegative val="0"/>
          <c:cat>
            <c:strRef>
              <c:f>'iso6'!$D$17:$F$17</c:f>
              <c:strCache>
                <c:ptCount val="3"/>
                <c:pt idx="0">
                  <c:v>iso6-3</c:v>
                </c:pt>
                <c:pt idx="1">
                  <c:v>iso6-15</c:v>
                </c:pt>
                <c:pt idx="2">
                  <c:v>iso6-16</c:v>
                </c:pt>
              </c:strCache>
            </c:strRef>
          </c:cat>
          <c:val>
            <c:numRef>
              <c:f>'iso6'!$D$18:$F$18</c:f>
              <c:numCache>
                <c:formatCode>General</c:formatCode>
                <c:ptCount val="3"/>
                <c:pt idx="0">
                  <c:v>8080712.5</c:v>
                </c:pt>
                <c:pt idx="1">
                  <c:v>41642965</c:v>
                </c:pt>
                <c:pt idx="2">
                  <c:v>114616657.50000001</c:v>
                </c:pt>
              </c:numCache>
            </c:numRef>
          </c:val>
        </c:ser>
        <c:ser>
          <c:idx val="1"/>
          <c:order val="1"/>
          <c:tx>
            <c:strRef>
              <c:f>'iso6'!$C$19</c:f>
              <c:strCache>
                <c:ptCount val="1"/>
                <c:pt idx="0">
                  <c:v>methanobrevibacter gottschalkaii methanogen like (+ ab)</c:v>
                </c:pt>
              </c:strCache>
            </c:strRef>
          </c:tx>
          <c:spPr>
            <a:pattFill prst="dkUpDiag">
              <a:fgClr>
                <a:schemeClr val="tx1"/>
              </a:fgClr>
              <a:bgClr>
                <a:schemeClr val="tx2">
                  <a:lumMod val="60000"/>
                  <a:lumOff val="40000"/>
                </a:schemeClr>
              </a:bgClr>
            </a:pattFill>
          </c:spPr>
          <c:invertIfNegative val="0"/>
          <c:cat>
            <c:strRef>
              <c:f>'iso6'!$D$17:$F$17</c:f>
              <c:strCache>
                <c:ptCount val="3"/>
                <c:pt idx="0">
                  <c:v>iso6-3</c:v>
                </c:pt>
                <c:pt idx="1">
                  <c:v>iso6-15</c:v>
                </c:pt>
                <c:pt idx="2">
                  <c:v>iso6-16</c:v>
                </c:pt>
              </c:strCache>
            </c:strRef>
          </c:cat>
          <c:val>
            <c:numRef>
              <c:f>'iso6'!$D$19:$F$19</c:f>
              <c:numCache>
                <c:formatCode>General</c:formatCode>
                <c:ptCount val="3"/>
                <c:pt idx="0">
                  <c:v>142175615.50000003</c:v>
                </c:pt>
                <c:pt idx="1">
                  <c:v>49919760</c:v>
                </c:pt>
                <c:pt idx="2">
                  <c:v>380726560</c:v>
                </c:pt>
              </c:numCache>
            </c:numRef>
          </c:val>
        </c:ser>
        <c:ser>
          <c:idx val="2"/>
          <c:order val="2"/>
          <c:tx>
            <c:strRef>
              <c:f>'iso6'!$C$32</c:f>
              <c:strCache>
                <c:ptCount val="1"/>
                <c:pt idx="0">
                  <c:v>Clostridium hastiforme bacterium like (-ab)</c:v>
                </c:pt>
              </c:strCache>
            </c:strRef>
          </c:tx>
          <c:spPr>
            <a:solidFill>
              <a:schemeClr val="bg2">
                <a:lumMod val="50000"/>
              </a:schemeClr>
            </a:solidFill>
          </c:spPr>
          <c:invertIfNegative val="0"/>
          <c:cat>
            <c:strRef>
              <c:f>'iso6'!$D$17:$F$17</c:f>
              <c:strCache>
                <c:ptCount val="3"/>
                <c:pt idx="0">
                  <c:v>iso6-3</c:v>
                </c:pt>
                <c:pt idx="1">
                  <c:v>iso6-15</c:v>
                </c:pt>
                <c:pt idx="2">
                  <c:v>iso6-16</c:v>
                </c:pt>
              </c:strCache>
            </c:strRef>
          </c:cat>
          <c:val>
            <c:numRef>
              <c:f>'iso6'!$D$32:$F$32</c:f>
              <c:numCache>
                <c:formatCode>General</c:formatCode>
                <c:ptCount val="3"/>
                <c:pt idx="0">
                  <c:v>946808170</c:v>
                </c:pt>
                <c:pt idx="1">
                  <c:v>434779660</c:v>
                </c:pt>
                <c:pt idx="2">
                  <c:v>73992600</c:v>
                </c:pt>
              </c:numCache>
            </c:numRef>
          </c:val>
        </c:ser>
        <c:ser>
          <c:idx val="3"/>
          <c:order val="3"/>
          <c:tx>
            <c:strRef>
              <c:f>'iso6'!$C$33</c:f>
              <c:strCache>
                <c:ptCount val="1"/>
                <c:pt idx="0">
                  <c:v>Clostridium hastiforme bacterium like (+ab)</c:v>
                </c:pt>
              </c:strCache>
            </c:strRef>
          </c:tx>
          <c:spPr>
            <a:pattFill prst="dkUpDiag">
              <a:fgClr>
                <a:schemeClr val="tx1"/>
              </a:fgClr>
              <a:bgClr>
                <a:schemeClr val="bg2">
                  <a:lumMod val="50000"/>
                </a:schemeClr>
              </a:bgClr>
            </a:pattFill>
          </c:spPr>
          <c:invertIfNegative val="0"/>
          <c:cat>
            <c:strRef>
              <c:f>'iso6'!$D$17:$F$17</c:f>
              <c:strCache>
                <c:ptCount val="3"/>
                <c:pt idx="0">
                  <c:v>iso6-3</c:v>
                </c:pt>
                <c:pt idx="1">
                  <c:v>iso6-15</c:v>
                </c:pt>
                <c:pt idx="2">
                  <c:v>iso6-16</c:v>
                </c:pt>
              </c:strCache>
            </c:strRef>
          </c:cat>
          <c:val>
            <c:numRef>
              <c:f>'iso6'!$D$33:$F$33</c:f>
              <c:numCache>
                <c:formatCode>General</c:formatCode>
                <c:ptCount val="3"/>
                <c:pt idx="0">
                  <c:v>125706109</c:v>
                </c:pt>
                <c:pt idx="1">
                  <c:v>7215300</c:v>
                </c:pt>
                <c:pt idx="2">
                  <c:v>54508640</c:v>
                </c:pt>
              </c:numCache>
            </c:numRef>
          </c:val>
        </c:ser>
        <c:dLbls>
          <c:showLegendKey val="0"/>
          <c:showVal val="0"/>
          <c:showCatName val="0"/>
          <c:showSerName val="0"/>
          <c:showPercent val="0"/>
          <c:showBubbleSize val="0"/>
        </c:dLbls>
        <c:gapWidth val="150"/>
        <c:axId val="120926976"/>
        <c:axId val="120928896"/>
      </c:barChart>
      <c:catAx>
        <c:axId val="120926976"/>
        <c:scaling>
          <c:orientation val="minMax"/>
        </c:scaling>
        <c:delete val="0"/>
        <c:axPos val="b"/>
        <c:title>
          <c:tx>
            <c:rich>
              <a:bodyPr/>
              <a:lstStyle/>
              <a:p>
                <a:pPr>
                  <a:defRPr/>
                </a:pPr>
                <a:r>
                  <a:rPr lang="en-US"/>
                  <a:t>sample</a:t>
                </a:r>
              </a:p>
            </c:rich>
          </c:tx>
          <c:layout/>
          <c:overlay val="0"/>
        </c:title>
        <c:majorTickMark val="out"/>
        <c:minorTickMark val="none"/>
        <c:tickLblPos val="nextTo"/>
        <c:crossAx val="120928896"/>
        <c:crosses val="autoZero"/>
        <c:auto val="1"/>
        <c:lblAlgn val="ctr"/>
        <c:lblOffset val="100"/>
        <c:noMultiLvlLbl val="0"/>
      </c:catAx>
      <c:valAx>
        <c:axId val="120928896"/>
        <c:scaling>
          <c:logBase val="10"/>
          <c:orientation val="minMax"/>
        </c:scaling>
        <c:delete val="0"/>
        <c:axPos val="l"/>
        <c:majorGridlines/>
        <c:title>
          <c:tx>
            <c:rich>
              <a:bodyPr rot="-5400000" vert="horz"/>
              <a:lstStyle/>
              <a:p>
                <a:pPr>
                  <a:defRPr/>
                </a:pPr>
                <a:r>
                  <a:rPr lang="en-US"/>
                  <a:t>16s copies number</a:t>
                </a:r>
              </a:p>
            </c:rich>
          </c:tx>
          <c:layout>
            <c:manualLayout>
              <c:xMode val="edge"/>
              <c:yMode val="edge"/>
              <c:x val="0.3715507274084594"/>
              <c:y val="0.23669600459896931"/>
            </c:manualLayout>
          </c:layout>
          <c:overlay val="0"/>
        </c:title>
        <c:numFmt formatCode="General" sourceLinked="1"/>
        <c:majorTickMark val="out"/>
        <c:minorTickMark val="none"/>
        <c:tickLblPos val="nextTo"/>
        <c:crossAx val="120926976"/>
        <c:crosses val="autoZero"/>
        <c:crossBetween val="between"/>
      </c:valAx>
    </c:plotArea>
    <c:legend>
      <c:legendPos val="l"/>
      <c:layout>
        <c:manualLayout>
          <c:xMode val="edge"/>
          <c:yMode val="edge"/>
          <c:x val="3.1653977137155377E-2"/>
          <c:y val="5.4266849953383919E-2"/>
          <c:w val="0.34627213137934171"/>
          <c:h val="0.87762599214104176"/>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'iso8'!$C$5</c:f>
              <c:strCache>
                <c:ptCount val="1"/>
                <c:pt idx="0">
                  <c:v>methanogen from Methanomassiliicoccaceae family (-ab)</c:v>
                </c:pt>
              </c:strCache>
            </c:strRef>
          </c:tx>
          <c:invertIfNegative val="0"/>
          <c:cat>
            <c:strRef>
              <c:f>'iso8'!$D$4:$E$4</c:f>
              <c:strCache>
                <c:ptCount val="2"/>
                <c:pt idx="0">
                  <c:v>iso8-12</c:v>
                </c:pt>
                <c:pt idx="1">
                  <c:v>iso8-13</c:v>
                </c:pt>
              </c:strCache>
            </c:strRef>
          </c:cat>
          <c:val>
            <c:numRef>
              <c:f>'iso8'!$D$5:$E$5</c:f>
              <c:numCache>
                <c:formatCode>General</c:formatCode>
                <c:ptCount val="2"/>
                <c:pt idx="0">
                  <c:v>162883570</c:v>
                </c:pt>
                <c:pt idx="1">
                  <c:v>641682925</c:v>
                </c:pt>
              </c:numCache>
            </c:numRef>
          </c:val>
        </c:ser>
        <c:ser>
          <c:idx val="1"/>
          <c:order val="1"/>
          <c:tx>
            <c:strRef>
              <c:f>'iso8'!$C$6</c:f>
              <c:strCache>
                <c:ptCount val="1"/>
                <c:pt idx="0">
                  <c:v>methanogen from Methanomassiliicoccaceae family (+ab)</c:v>
                </c:pt>
              </c:strCache>
            </c:strRef>
          </c:tx>
          <c:spPr>
            <a:pattFill prst="dkUpDiag">
              <a:fgClr>
                <a:schemeClr val="tx1"/>
              </a:fgClr>
              <a:bgClr>
                <a:srgbClr val="0070C0"/>
              </a:bgClr>
            </a:pattFill>
          </c:spPr>
          <c:invertIfNegative val="0"/>
          <c:cat>
            <c:strRef>
              <c:f>'iso8'!$D$4:$E$4</c:f>
              <c:strCache>
                <c:ptCount val="2"/>
                <c:pt idx="0">
                  <c:v>iso8-12</c:v>
                </c:pt>
                <c:pt idx="1">
                  <c:v>iso8-13</c:v>
                </c:pt>
              </c:strCache>
            </c:strRef>
          </c:cat>
          <c:val>
            <c:numRef>
              <c:f>'iso8'!$D$6:$E$6</c:f>
              <c:numCache>
                <c:formatCode>General</c:formatCode>
                <c:ptCount val="2"/>
                <c:pt idx="0">
                  <c:v>1587510</c:v>
                </c:pt>
                <c:pt idx="1">
                  <c:v>141315500</c:v>
                </c:pt>
              </c:numCache>
            </c:numRef>
          </c:val>
        </c:ser>
        <c:ser>
          <c:idx val="2"/>
          <c:order val="2"/>
          <c:tx>
            <c:strRef>
              <c:f>'iso8'!$C$7</c:f>
              <c:strCache>
                <c:ptCount val="1"/>
                <c:pt idx="0">
                  <c:v>Thermoanaerobacteraceae bacterium like  (-ab)</c:v>
                </c:pt>
              </c:strCache>
            </c:strRef>
          </c:tx>
          <c:invertIfNegative val="0"/>
          <c:cat>
            <c:strRef>
              <c:f>'iso8'!$D$4:$E$4</c:f>
              <c:strCache>
                <c:ptCount val="2"/>
                <c:pt idx="0">
                  <c:v>iso8-12</c:v>
                </c:pt>
                <c:pt idx="1">
                  <c:v>iso8-13</c:v>
                </c:pt>
              </c:strCache>
            </c:strRef>
          </c:cat>
          <c:val>
            <c:numRef>
              <c:f>'iso8'!$D$7:$E$7</c:f>
              <c:numCache>
                <c:formatCode>General</c:formatCode>
                <c:ptCount val="2"/>
                <c:pt idx="0">
                  <c:v>431463910.00000006</c:v>
                </c:pt>
                <c:pt idx="1">
                  <c:v>79553825</c:v>
                </c:pt>
              </c:numCache>
            </c:numRef>
          </c:val>
        </c:ser>
        <c:ser>
          <c:idx val="3"/>
          <c:order val="3"/>
          <c:tx>
            <c:strRef>
              <c:f>'iso8'!$C$8</c:f>
              <c:strCache>
                <c:ptCount val="1"/>
                <c:pt idx="0">
                  <c:v>Thermoanaerobacteraceae bacterium like (+ab)</c:v>
                </c:pt>
              </c:strCache>
            </c:strRef>
          </c:tx>
          <c:spPr>
            <a:pattFill prst="dkUpDiag">
              <a:fgClr>
                <a:schemeClr val="tx1"/>
              </a:fgClr>
              <a:bgClr>
                <a:srgbClr val="92D050"/>
              </a:bgClr>
            </a:pattFill>
          </c:spPr>
          <c:invertIfNegative val="0"/>
          <c:cat>
            <c:strRef>
              <c:f>'iso8'!$D$4:$E$4</c:f>
              <c:strCache>
                <c:ptCount val="2"/>
                <c:pt idx="0">
                  <c:v>iso8-12</c:v>
                </c:pt>
                <c:pt idx="1">
                  <c:v>iso8-13</c:v>
                </c:pt>
              </c:strCache>
            </c:strRef>
          </c:cat>
          <c:val>
            <c:numRef>
              <c:f>'iso8'!$D$8:$E$8</c:f>
              <c:numCache>
                <c:formatCode>General</c:formatCode>
                <c:ptCount val="2"/>
                <c:pt idx="0">
                  <c:v>21762930</c:v>
                </c:pt>
                <c:pt idx="1">
                  <c:v>2637000</c:v>
                </c:pt>
              </c:numCache>
            </c:numRef>
          </c:val>
        </c:ser>
        <c:dLbls>
          <c:showLegendKey val="0"/>
          <c:showVal val="0"/>
          <c:showCatName val="0"/>
          <c:showSerName val="0"/>
          <c:showPercent val="0"/>
          <c:showBubbleSize val="0"/>
        </c:dLbls>
        <c:gapWidth val="150"/>
        <c:axId val="120944128"/>
        <c:axId val="120946048"/>
      </c:barChart>
      <c:catAx>
        <c:axId val="120944128"/>
        <c:scaling>
          <c:orientation val="minMax"/>
        </c:scaling>
        <c:delete val="0"/>
        <c:axPos val="b"/>
        <c:title>
          <c:tx>
            <c:rich>
              <a:bodyPr/>
              <a:lstStyle/>
              <a:p>
                <a:pPr>
                  <a:defRPr/>
                </a:pPr>
                <a:r>
                  <a:rPr lang="en-US"/>
                  <a:t>sample</a:t>
                </a:r>
              </a:p>
            </c:rich>
          </c:tx>
          <c:layout/>
          <c:overlay val="0"/>
        </c:title>
        <c:majorTickMark val="out"/>
        <c:minorTickMark val="none"/>
        <c:tickLblPos val="nextTo"/>
        <c:crossAx val="120946048"/>
        <c:crosses val="autoZero"/>
        <c:auto val="1"/>
        <c:lblAlgn val="ctr"/>
        <c:lblOffset val="100"/>
        <c:noMultiLvlLbl val="0"/>
      </c:catAx>
      <c:valAx>
        <c:axId val="120946048"/>
        <c:scaling>
          <c:logBase val="10"/>
          <c:orientation val="minMax"/>
        </c:scaling>
        <c:delete val="0"/>
        <c:axPos val="l"/>
        <c:majorGridlines/>
        <c:title>
          <c:tx>
            <c:rich>
              <a:bodyPr rot="-5400000" vert="horz"/>
              <a:lstStyle/>
              <a:p>
                <a:pPr>
                  <a:defRPr/>
                </a:pPr>
                <a:r>
                  <a:rPr lang="en-US" dirty="0"/>
                  <a:t>16s </a:t>
                </a:r>
                <a:r>
                  <a:rPr lang="en-US" dirty="0" smtClean="0"/>
                  <a:t>copies </a:t>
                </a:r>
                <a:r>
                  <a:rPr lang="en-US" dirty="0"/>
                  <a:t>number </a:t>
                </a:r>
              </a:p>
            </c:rich>
          </c:tx>
          <c:layout>
            <c:manualLayout>
              <c:xMode val="edge"/>
              <c:yMode val="edge"/>
              <c:x val="0.45379124311735464"/>
              <c:y val="0.16792671006986695"/>
            </c:manualLayout>
          </c:layout>
          <c:overlay val="0"/>
        </c:title>
        <c:numFmt formatCode="General" sourceLinked="1"/>
        <c:majorTickMark val="out"/>
        <c:minorTickMark val="none"/>
        <c:tickLblPos val="nextTo"/>
        <c:crossAx val="120944128"/>
        <c:crosses val="autoZero"/>
        <c:crossBetween val="between"/>
      </c:valAx>
    </c:plotArea>
    <c:legend>
      <c:legendPos val="l"/>
      <c:layout>
        <c:manualLayout>
          <c:xMode val="edge"/>
          <c:yMode val="edge"/>
          <c:x val="1.6666582500934241E-2"/>
          <c:y val="5.7852215158607043E-2"/>
          <c:w val="0.36428856389694075"/>
          <c:h val="0.83788248923173692"/>
        </c:manualLayout>
      </c:layout>
      <c:overlay val="0"/>
      <c:txPr>
        <a:bodyPr/>
        <a:lstStyle/>
        <a:p>
          <a:pPr>
            <a:defRPr sz="800" i="1"/>
          </a:pPr>
          <a:endParaRPr lang="en-US"/>
        </a:p>
      </c:txPr>
    </c:legend>
    <c:plotVisOnly val="1"/>
    <c:dispBlanksAs val="gap"/>
    <c:showDLblsOverMax val="0"/>
  </c:chart>
  <c:spPr>
    <a:ln>
      <a:solidFill>
        <a:schemeClr val="tx1"/>
      </a:solid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cdr:x>
      <cdr:y>0.87385</cdr:y>
    </cdr:from>
    <cdr:to>
      <cdr:x>0.10843</cdr:x>
      <cdr:y>1</cdr:y>
    </cdr:to>
    <cdr:sp macro="" textlink="">
      <cdr:nvSpPr>
        <cdr:cNvPr id="2" name="TextBox 1"/>
        <cdr:cNvSpPr txBox="1"/>
      </cdr:nvSpPr>
      <cdr:spPr>
        <a:xfrm xmlns:a="http://schemas.openxmlformats.org/drawingml/2006/main">
          <a:off x="0" y="2304256"/>
          <a:ext cx="432048" cy="3326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90A8216-4F9F-4A62-B222-823EA7A6093F}" type="datetimeFigureOut">
              <a:rPr lang="en-US" smtClean="0"/>
              <a:t>7/19/2014</a:t>
            </a:fld>
            <a:endParaRPr lang="en-US"/>
          </a:p>
        </p:txBody>
      </p:sp>
      <p:sp>
        <p:nvSpPr>
          <p:cNvPr id="4" name="מציין מיקום של כותרת תחתונה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מציין מיקום של מספר שקופית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4FDAFA-27A8-4C56-BA61-D6B0D85733D8}" type="slidenum">
              <a:rPr lang="en-US" smtClean="0"/>
              <a:t>‹#›</a:t>
            </a:fld>
            <a:endParaRPr lang="en-US"/>
          </a:p>
        </p:txBody>
      </p:sp>
    </p:spTree>
    <p:extLst>
      <p:ext uri="{BB962C8B-B14F-4D97-AF65-F5344CB8AC3E}">
        <p14:creationId xmlns:p14="http://schemas.microsoft.com/office/powerpoint/2010/main" val="3890866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B16D7C-01F2-424E-A8B6-63CC73471A83}" type="datetimeFigureOut">
              <a:rPr lang="en-US" smtClean="0"/>
              <a:t>7/19/2014</a:t>
            </a:fld>
            <a:endParaRPr lang="en-US"/>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6" name="מציין מיקום של כותרת תחתונה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825DF-14C4-43F2-A43F-8C127D247912}" type="slidenum">
              <a:rPr lang="en-US" smtClean="0"/>
              <a:t>‹#›</a:t>
            </a:fld>
            <a:endParaRPr lang="en-US"/>
          </a:p>
        </p:txBody>
      </p:sp>
    </p:spTree>
    <p:extLst>
      <p:ext uri="{BB962C8B-B14F-4D97-AF65-F5344CB8AC3E}">
        <p14:creationId xmlns:p14="http://schemas.microsoft.com/office/powerpoint/2010/main" val="7679540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a:p>
        </p:txBody>
      </p:sp>
      <p:sp>
        <p:nvSpPr>
          <p:cNvPr id="4" name="מציין מיקום של מספר שקופית 3"/>
          <p:cNvSpPr>
            <a:spLocks noGrp="1"/>
          </p:cNvSpPr>
          <p:nvPr>
            <p:ph type="sldNum" sz="quarter" idx="10"/>
          </p:nvPr>
        </p:nvSpPr>
        <p:spPr/>
        <p:txBody>
          <a:bodyPr/>
          <a:lstStyle/>
          <a:p>
            <a:fld id="{FE1825DF-14C4-43F2-A43F-8C127D247912}" type="slidenum">
              <a:rPr lang="en-US" smtClean="0"/>
              <a:t>1</a:t>
            </a:fld>
            <a:endParaRPr lang="en-US"/>
          </a:p>
        </p:txBody>
      </p:sp>
    </p:spTree>
    <p:extLst>
      <p:ext uri="{BB962C8B-B14F-4D97-AF65-F5344CB8AC3E}">
        <p14:creationId xmlns:p14="http://schemas.microsoft.com/office/powerpoint/2010/main" val="146070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529BF5B0-F79D-4A73-ADF8-D25C2B2D2ACE}" type="datetime1">
              <a:rPr lang="en-US" smtClean="0"/>
              <a:t>7/19/2014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18684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1467580A-9BC6-40E4-8FA4-FB52C875F734}" type="datetime1">
              <a:rPr lang="en-US" smtClean="0"/>
              <a:t>7/19/2014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200992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584073E2-320F-4216-B6C6-88DF30DB644C}" type="datetime1">
              <a:rPr lang="en-US" smtClean="0"/>
              <a:t>7/19/2014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240328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10"/>
          </p:nvPr>
        </p:nvSpPr>
        <p:spPr/>
        <p:txBody>
          <a:bodyPr/>
          <a:lstStyle/>
          <a:p>
            <a:fld id="{77CE335D-2436-4DE3-BA49-F7207FFF1DE0}" type="datetime1">
              <a:rPr lang="en-US" smtClean="0"/>
              <a:t>7/19/2014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52839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l">
              <a:defRPr sz="4000" b="1" cap="all"/>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0BB7BFEE-2F58-48B9-A8C0-0D22239E94D0}" type="datetime1">
              <a:rPr lang="en-US" smtClean="0"/>
              <a:t>7/19/2014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1574284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של תאריך 4"/>
          <p:cNvSpPr>
            <a:spLocks noGrp="1"/>
          </p:cNvSpPr>
          <p:nvPr>
            <p:ph type="dt" sz="half" idx="10"/>
          </p:nvPr>
        </p:nvSpPr>
        <p:spPr/>
        <p:txBody>
          <a:bodyPr/>
          <a:lstStyle/>
          <a:p>
            <a:fld id="{7E38D6C7-A1EF-4C98-B209-73C730CA4B1E}" type="datetime1">
              <a:rPr lang="en-US" smtClean="0"/>
              <a:t>7/19/2014</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43215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7" name="מציין מיקום של תאריך 6"/>
          <p:cNvSpPr>
            <a:spLocks noGrp="1"/>
          </p:cNvSpPr>
          <p:nvPr>
            <p:ph type="dt" sz="half" idx="10"/>
          </p:nvPr>
        </p:nvSpPr>
        <p:spPr/>
        <p:txBody>
          <a:bodyPr/>
          <a:lstStyle/>
          <a:p>
            <a:fld id="{1A6A15D2-BD1E-4C73-B19D-470B7F2D4713}" type="datetime1">
              <a:rPr lang="en-US" smtClean="0"/>
              <a:t>7/19/2014</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5129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087040C2-4865-4DB7-AC8A-B8AB7EFE2A3F}" type="datetime1">
              <a:rPr lang="en-US" smtClean="0"/>
              <a:t>7/19/2014</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1303803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C8216AB-F634-4711-AFFD-BE4A10E3F94E}" type="datetime1">
              <a:rPr lang="en-US" smtClean="0"/>
              <a:t>7/19/2014</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3026838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BF2FC3C8-7F6E-493E-925E-1925CC59222F}" type="datetime1">
              <a:rPr lang="en-US" smtClean="0"/>
              <a:t>7/19/2014</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3320043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l">
              <a:defRPr sz="2000" b="1"/>
            </a:lvl1pPr>
          </a:lstStyle>
          <a:p>
            <a:r>
              <a:rPr lang="he-IL" smtClean="0"/>
              <a:t>לחץ כדי לערוך סגנון כותרת של תבנית בסיס</a:t>
            </a:r>
            <a:endParaRPr lang="en-US"/>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3D16022D-5E23-4BB7-A138-A5252A6F488E}" type="datetime1">
              <a:rPr lang="en-US" smtClean="0"/>
              <a:t>7/19/2014</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CA56FB01-393C-41AC-9EAD-3B5232C2AFB2}" type="slidenum">
              <a:rPr lang="en-US" smtClean="0"/>
              <a:t>‹#›</a:t>
            </a:fld>
            <a:endParaRPr lang="en-US"/>
          </a:p>
        </p:txBody>
      </p:sp>
    </p:spTree>
    <p:extLst>
      <p:ext uri="{BB962C8B-B14F-4D97-AF65-F5344CB8AC3E}">
        <p14:creationId xmlns:p14="http://schemas.microsoft.com/office/powerpoint/2010/main" val="428292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a:p>
        </p:txBody>
      </p:sp>
      <p:sp>
        <p:nvSpPr>
          <p:cNvPr id="4" name="מציין מיקום של תאריך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08625-9236-4A9A-8145-9080B7C55BF0}" type="datetime1">
              <a:rPr lang="en-US" smtClean="0"/>
              <a:t>7/19/2014</a:t>
            </a:fld>
            <a:endParaRPr lang="en-US"/>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6FB01-393C-41AC-9EAD-3B5232C2AFB2}" type="slidenum">
              <a:rPr lang="en-US" smtClean="0"/>
              <a:t>‹#›</a:t>
            </a:fld>
            <a:endParaRPr lang="en-US"/>
          </a:p>
        </p:txBody>
      </p:sp>
    </p:spTree>
    <p:extLst>
      <p:ext uri="{BB962C8B-B14F-4D97-AF65-F5344CB8AC3E}">
        <p14:creationId xmlns:p14="http://schemas.microsoft.com/office/powerpoint/2010/main" val="3947136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chart" Target="../charts/chart3.xml"/><Relationship Id="rId7" Type="http://schemas.openxmlformats.org/officeDocument/2006/relationships/chart" Target="../charts/chart7.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chart" Target="../charts/chart10.xml"/><Relationship Id="rId7" Type="http://schemas.openxmlformats.org/officeDocument/2006/relationships/chart" Target="../charts/chart14.xml"/><Relationship Id="rId2" Type="http://schemas.openxmlformats.org/officeDocument/2006/relationships/chart" Target="../charts/chart9.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טבלה 3"/>
          <p:cNvGraphicFramePr>
            <a:graphicFrameLocks noGrp="1"/>
          </p:cNvGraphicFramePr>
          <p:nvPr>
            <p:extLst>
              <p:ext uri="{D42A27DB-BD31-4B8C-83A1-F6EECF244321}">
                <p14:modId xmlns:p14="http://schemas.microsoft.com/office/powerpoint/2010/main" val="3515680054"/>
              </p:ext>
            </p:extLst>
          </p:nvPr>
        </p:nvGraphicFramePr>
        <p:xfrm>
          <a:off x="467544" y="1988840"/>
          <a:ext cx="8229600" cy="1219200"/>
        </p:xfrm>
        <a:graphic>
          <a:graphicData uri="http://schemas.openxmlformats.org/drawingml/2006/table">
            <a:tbl>
              <a:tblPr>
                <a:tableStyleId>{5C22544A-7EE6-4342-B048-85BDC9FD1C3A}</a:tableStyleId>
              </a:tblPr>
              <a:tblGrid>
                <a:gridCol w="8229600"/>
              </a:tblGrid>
              <a:tr h="0">
                <a:tc>
                  <a:txBody>
                    <a:bodyPr/>
                    <a:lstStyle/>
                    <a:p>
                      <a:pPr algn="ctr" rtl="1">
                        <a:spcAft>
                          <a:spcPts val="0"/>
                        </a:spcAft>
                      </a:pPr>
                      <a:r>
                        <a:rPr lang="en-US" sz="4000" dirty="0">
                          <a:effectLst/>
                        </a:rPr>
                        <a:t>Possible interactions between Bacteria and Methanogens residing the rumen</a:t>
                      </a:r>
                      <a:endParaRPr lang="en-US" sz="1100" dirty="0">
                        <a:effectLst/>
                        <a:latin typeface="Calibri"/>
                        <a:ea typeface="Times New Roman"/>
                        <a:cs typeface="Arial"/>
                      </a:endParaRPr>
                    </a:p>
                  </a:txBody>
                  <a:tcPr marL="118745" marR="118745" marT="0" marB="0"/>
                </a:tc>
              </a:tr>
            </a:tbl>
          </a:graphicData>
        </a:graphic>
      </p:graphicFrame>
      <p:sp>
        <p:nvSpPr>
          <p:cNvPr id="2" name="TextBox 1"/>
          <p:cNvSpPr txBox="1"/>
          <p:nvPr/>
        </p:nvSpPr>
        <p:spPr>
          <a:xfrm>
            <a:off x="3923928" y="4077072"/>
            <a:ext cx="1100045" cy="369332"/>
          </a:xfrm>
          <a:prstGeom prst="rect">
            <a:avLst/>
          </a:prstGeom>
          <a:noFill/>
        </p:spPr>
        <p:txBody>
          <a:bodyPr wrap="none" rtlCol="0">
            <a:spAutoFit/>
          </a:bodyPr>
          <a:lstStyle/>
          <a:p>
            <a:r>
              <a:rPr lang="en-US" dirty="0" err="1" smtClean="0"/>
              <a:t>Adi</a:t>
            </a:r>
            <a:r>
              <a:rPr lang="en-US" dirty="0" smtClean="0"/>
              <a:t> Israel </a:t>
            </a:r>
            <a:endParaRPr lang="en-US" dirty="0"/>
          </a:p>
        </p:txBody>
      </p:sp>
      <p:sp>
        <p:nvSpPr>
          <p:cNvPr id="3" name="מציין מיקום של מספר שקופית 2"/>
          <p:cNvSpPr>
            <a:spLocks noGrp="1"/>
          </p:cNvSpPr>
          <p:nvPr>
            <p:ph type="sldNum" sz="quarter" idx="12"/>
          </p:nvPr>
        </p:nvSpPr>
        <p:spPr/>
        <p:txBody>
          <a:bodyPr/>
          <a:lstStyle/>
          <a:p>
            <a:fld id="{CA56FB01-393C-41AC-9EAD-3B5232C2AFB2}" type="slidenum">
              <a:rPr lang="en-US" smtClean="0"/>
              <a:t>1</a:t>
            </a:fld>
            <a:endParaRPr lang="en-US"/>
          </a:p>
        </p:txBody>
      </p:sp>
      <p:sp>
        <p:nvSpPr>
          <p:cNvPr id="6" name="TextBox 5"/>
          <p:cNvSpPr txBox="1"/>
          <p:nvPr/>
        </p:nvSpPr>
        <p:spPr>
          <a:xfrm>
            <a:off x="1066927" y="5204148"/>
            <a:ext cx="6814045" cy="646331"/>
          </a:xfrm>
          <a:prstGeom prst="rect">
            <a:avLst/>
          </a:prstGeom>
          <a:noFill/>
        </p:spPr>
        <p:txBody>
          <a:bodyPr wrap="none" rtlCol="0">
            <a:spAutoFit/>
          </a:bodyPr>
          <a:lstStyle/>
          <a:p>
            <a:r>
              <a:rPr lang="en-US" dirty="0" smtClean="0"/>
              <a:t>Instructors: </a:t>
            </a:r>
            <a:r>
              <a:rPr lang="en-US" dirty="0" err="1" smtClean="0"/>
              <a:t>Itzhak</a:t>
            </a:r>
            <a:r>
              <a:rPr lang="en-US" dirty="0" smtClean="0"/>
              <a:t> Mizrahi PhD- </a:t>
            </a:r>
            <a:r>
              <a:rPr lang="en-US" dirty="0"/>
              <a:t>The Agricultural Research </a:t>
            </a:r>
            <a:r>
              <a:rPr lang="en-US" dirty="0" smtClean="0"/>
              <a:t>Organization.</a:t>
            </a:r>
            <a:endParaRPr lang="en-US" dirty="0"/>
          </a:p>
          <a:p>
            <a:r>
              <a:rPr lang="en-US" dirty="0" smtClean="0"/>
              <a:t>                      </a:t>
            </a:r>
            <a:r>
              <a:rPr lang="en-US" dirty="0" err="1" smtClean="0"/>
              <a:t>Ronit</a:t>
            </a:r>
            <a:r>
              <a:rPr lang="en-US" dirty="0" smtClean="0"/>
              <a:t> </a:t>
            </a:r>
            <a:r>
              <a:rPr lang="en-US" dirty="0"/>
              <a:t> </a:t>
            </a:r>
            <a:r>
              <a:rPr lang="en-US" dirty="0" smtClean="0"/>
              <a:t>Weisman PhD- </a:t>
            </a:r>
            <a:r>
              <a:rPr lang="en-US" dirty="0"/>
              <a:t>The Open </a:t>
            </a:r>
            <a:r>
              <a:rPr lang="en-US" dirty="0" smtClean="0"/>
              <a:t>University.</a:t>
            </a:r>
            <a:endParaRPr lang="en-US" dirty="0"/>
          </a:p>
        </p:txBody>
      </p:sp>
      <p:sp>
        <p:nvSpPr>
          <p:cNvPr id="7" name="TextBox 6"/>
          <p:cNvSpPr txBox="1"/>
          <p:nvPr/>
        </p:nvSpPr>
        <p:spPr>
          <a:xfrm>
            <a:off x="3923928" y="364014"/>
            <a:ext cx="1058303" cy="369332"/>
          </a:xfrm>
          <a:prstGeom prst="rect">
            <a:avLst/>
          </a:prstGeom>
          <a:noFill/>
        </p:spPr>
        <p:txBody>
          <a:bodyPr wrap="none" rtlCol="0">
            <a:spAutoFit/>
          </a:bodyPr>
          <a:lstStyle/>
          <a:p>
            <a:r>
              <a:rPr lang="en-US" dirty="0" smtClean="0"/>
              <a:t>July 2014</a:t>
            </a:r>
            <a:endParaRPr lang="en-US" dirty="0"/>
          </a:p>
        </p:txBody>
      </p:sp>
    </p:spTree>
    <p:extLst>
      <p:ext uri="{BB962C8B-B14F-4D97-AF65-F5344CB8AC3E}">
        <p14:creationId xmlns:p14="http://schemas.microsoft.com/office/powerpoint/2010/main" val="1344226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6" y="185838"/>
            <a:ext cx="2370842" cy="461665"/>
          </a:xfrm>
          <a:prstGeom prst="rect">
            <a:avLst/>
          </a:prstGeom>
          <a:noFill/>
        </p:spPr>
        <p:txBody>
          <a:bodyPr wrap="none" rtlCol="0">
            <a:spAutoFit/>
          </a:bodyPr>
          <a:lstStyle/>
          <a:p>
            <a:r>
              <a:rPr lang="en-US" sz="2400" b="1" u="sng" dirty="0" smtClean="0"/>
              <a:t>Further analysis: </a:t>
            </a:r>
          </a:p>
        </p:txBody>
      </p:sp>
      <p:sp>
        <p:nvSpPr>
          <p:cNvPr id="6" name="מלבן 5"/>
          <p:cNvSpPr/>
          <p:nvPr/>
        </p:nvSpPr>
        <p:spPr>
          <a:xfrm>
            <a:off x="680489" y="792597"/>
            <a:ext cx="7416823" cy="1200329"/>
          </a:xfrm>
          <a:prstGeom prst="rect">
            <a:avLst/>
          </a:prstGeom>
        </p:spPr>
        <p:txBody>
          <a:bodyPr wrap="square">
            <a:spAutoFit/>
          </a:bodyPr>
          <a:lstStyle/>
          <a:p>
            <a:r>
              <a:rPr lang="en-US" dirty="0"/>
              <a:t>9 specific bacterial OTUs were chosen for further analysis based on the fact that most of them were present in all of the samples and based on their changes of their relative abundance according to the deep sequencing preformed previous</a:t>
            </a:r>
          </a:p>
        </p:txBody>
      </p:sp>
      <p:sp>
        <p:nvSpPr>
          <p:cNvPr id="7" name="מלבן 6"/>
          <p:cNvSpPr/>
          <p:nvPr/>
        </p:nvSpPr>
        <p:spPr>
          <a:xfrm>
            <a:off x="680490" y="2135290"/>
            <a:ext cx="1608133" cy="369332"/>
          </a:xfrm>
          <a:prstGeom prst="rect">
            <a:avLst/>
          </a:prstGeom>
        </p:spPr>
        <p:txBody>
          <a:bodyPr wrap="none">
            <a:spAutoFit/>
          </a:bodyPr>
          <a:lstStyle/>
          <a:p>
            <a:r>
              <a:rPr lang="en-US" b="1" u="sng" dirty="0"/>
              <a:t>Primer </a:t>
            </a:r>
            <a:r>
              <a:rPr lang="en-US" b="1" u="sng" dirty="0" smtClean="0"/>
              <a:t>design  </a:t>
            </a:r>
            <a:endParaRPr lang="en-US" dirty="0"/>
          </a:p>
        </p:txBody>
      </p:sp>
      <p:sp>
        <p:nvSpPr>
          <p:cNvPr id="8" name="מלבן 7"/>
          <p:cNvSpPr/>
          <p:nvPr/>
        </p:nvSpPr>
        <p:spPr>
          <a:xfrm>
            <a:off x="680490" y="2492896"/>
            <a:ext cx="6699822" cy="923330"/>
          </a:xfrm>
          <a:prstGeom prst="rect">
            <a:avLst/>
          </a:prstGeom>
        </p:spPr>
        <p:txBody>
          <a:bodyPr wrap="square">
            <a:spAutoFit/>
          </a:bodyPr>
          <a:lstStyle/>
          <a:p>
            <a:r>
              <a:rPr lang="en-US" dirty="0"/>
              <a:t>Set of 2 primers (forward and reverse) was design manually based on the 150 </a:t>
            </a:r>
            <a:r>
              <a:rPr lang="en-US" dirty="0" err="1"/>
              <a:t>bp</a:t>
            </a:r>
            <a:r>
              <a:rPr lang="en-US" dirty="0"/>
              <a:t> sequence that was amplified in the deep-sequencing </a:t>
            </a:r>
            <a:r>
              <a:rPr lang="en-US" dirty="0" smtClean="0"/>
              <a:t>stage for these 9 chosen OTUs. </a:t>
            </a:r>
            <a:endParaRPr lang="en-US" dirty="0"/>
          </a:p>
        </p:txBody>
      </p:sp>
      <p:sp>
        <p:nvSpPr>
          <p:cNvPr id="9" name="מלבן 8"/>
          <p:cNvSpPr/>
          <p:nvPr/>
        </p:nvSpPr>
        <p:spPr>
          <a:xfrm>
            <a:off x="680489" y="3482424"/>
            <a:ext cx="2723887" cy="369332"/>
          </a:xfrm>
          <a:prstGeom prst="rect">
            <a:avLst/>
          </a:prstGeom>
        </p:spPr>
        <p:txBody>
          <a:bodyPr wrap="none">
            <a:spAutoFit/>
          </a:bodyPr>
          <a:lstStyle/>
          <a:p>
            <a:r>
              <a:rPr lang="en-US" b="1" u="sng" dirty="0"/>
              <a:t>Quantitative real time PCR</a:t>
            </a:r>
            <a:endParaRPr lang="en-US" dirty="0"/>
          </a:p>
        </p:txBody>
      </p:sp>
      <p:sp>
        <p:nvSpPr>
          <p:cNvPr id="10" name="מלבן 9"/>
          <p:cNvSpPr/>
          <p:nvPr/>
        </p:nvSpPr>
        <p:spPr>
          <a:xfrm>
            <a:off x="683566" y="4005064"/>
            <a:ext cx="7632849" cy="923330"/>
          </a:xfrm>
          <a:prstGeom prst="rect">
            <a:avLst/>
          </a:prstGeom>
        </p:spPr>
        <p:txBody>
          <a:bodyPr wrap="square">
            <a:spAutoFit/>
          </a:bodyPr>
          <a:lstStyle/>
          <a:p>
            <a:r>
              <a:rPr lang="en-US" dirty="0"/>
              <a:t>Quantitative real-time PCR analysis was performed on the 9 bacterial OTUs described previously and on the </a:t>
            </a:r>
            <a:r>
              <a:rPr lang="en-US" dirty="0" err="1"/>
              <a:t>methanogenic</a:t>
            </a:r>
            <a:r>
              <a:rPr lang="en-US" dirty="0"/>
              <a:t> </a:t>
            </a:r>
            <a:r>
              <a:rPr lang="en-US" dirty="0" err="1"/>
              <a:t>archaea</a:t>
            </a:r>
            <a:r>
              <a:rPr lang="en-US" dirty="0"/>
              <a:t>, through amplification of their copy of the 16S </a:t>
            </a:r>
            <a:r>
              <a:rPr lang="en-US" dirty="0" err="1"/>
              <a:t>rRNA</a:t>
            </a:r>
            <a:r>
              <a:rPr lang="en-US" dirty="0"/>
              <a:t> </a:t>
            </a:r>
            <a:r>
              <a:rPr lang="en-US" dirty="0" smtClean="0"/>
              <a:t>gene. </a:t>
            </a:r>
            <a:endParaRPr lang="en-US" dirty="0"/>
          </a:p>
        </p:txBody>
      </p:sp>
      <p:sp>
        <p:nvSpPr>
          <p:cNvPr id="11" name="מלבן 10"/>
          <p:cNvSpPr/>
          <p:nvPr/>
        </p:nvSpPr>
        <p:spPr>
          <a:xfrm>
            <a:off x="693578" y="5157192"/>
            <a:ext cx="7635923" cy="1200329"/>
          </a:xfrm>
          <a:prstGeom prst="rect">
            <a:avLst/>
          </a:prstGeom>
        </p:spPr>
        <p:txBody>
          <a:bodyPr wrap="square">
            <a:spAutoFit/>
          </a:bodyPr>
          <a:lstStyle/>
          <a:p>
            <a:r>
              <a:rPr lang="en-US" dirty="0"/>
              <a:t>This allows examining the change of the methanogen amount and methane production according to the changes in the amount of the bacteria residing the culture with this methanogen. </a:t>
            </a:r>
            <a:r>
              <a:rPr lang="en-US" b="1" dirty="0"/>
              <a:t>By that we can try finding an evidence for interaction between the methanogen and the bacteria</a:t>
            </a:r>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10</a:t>
            </a:fld>
            <a:endParaRPr lang="en-US"/>
          </a:p>
        </p:txBody>
      </p:sp>
    </p:spTree>
    <p:extLst>
      <p:ext uri="{BB962C8B-B14F-4D97-AF65-F5344CB8AC3E}">
        <p14:creationId xmlns:p14="http://schemas.microsoft.com/office/powerpoint/2010/main" val="1832152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207" y="179348"/>
            <a:ext cx="931473" cy="369332"/>
          </a:xfrm>
          <a:prstGeom prst="rect">
            <a:avLst/>
          </a:prstGeom>
          <a:noFill/>
        </p:spPr>
        <p:txBody>
          <a:bodyPr wrap="none" rtlCol="0">
            <a:spAutoFit/>
          </a:bodyPr>
          <a:lstStyle/>
          <a:p>
            <a:r>
              <a:rPr lang="en-US" b="1" u="sng" dirty="0" smtClean="0"/>
              <a:t>Results</a:t>
            </a:r>
            <a:r>
              <a:rPr lang="en-US" dirty="0" smtClean="0"/>
              <a:t>:</a:t>
            </a:r>
            <a:endParaRPr lang="en-US" dirty="0"/>
          </a:p>
        </p:txBody>
      </p:sp>
      <p:sp>
        <p:nvSpPr>
          <p:cNvPr id="5" name="מלבן 4"/>
          <p:cNvSpPr/>
          <p:nvPr/>
        </p:nvSpPr>
        <p:spPr>
          <a:xfrm>
            <a:off x="486691" y="566147"/>
            <a:ext cx="2225674" cy="369332"/>
          </a:xfrm>
          <a:prstGeom prst="rect">
            <a:avLst/>
          </a:prstGeom>
        </p:spPr>
        <p:txBody>
          <a:bodyPr wrap="none">
            <a:spAutoFit/>
          </a:bodyPr>
          <a:lstStyle/>
          <a:p>
            <a:r>
              <a:rPr lang="en-US" b="1" u="sng" dirty="0"/>
              <a:t>Methane production</a:t>
            </a:r>
            <a:r>
              <a:rPr lang="en-US" b="1" dirty="0"/>
              <a:t>:</a:t>
            </a:r>
            <a:endParaRPr lang="en-US" dirty="0"/>
          </a:p>
        </p:txBody>
      </p:sp>
      <p:sp>
        <p:nvSpPr>
          <p:cNvPr id="6" name="מלבן 5"/>
          <p:cNvSpPr/>
          <p:nvPr/>
        </p:nvSpPr>
        <p:spPr>
          <a:xfrm>
            <a:off x="511274" y="982469"/>
            <a:ext cx="7829725" cy="646331"/>
          </a:xfrm>
          <a:prstGeom prst="rect">
            <a:avLst/>
          </a:prstGeom>
        </p:spPr>
        <p:txBody>
          <a:bodyPr wrap="square">
            <a:spAutoFit/>
          </a:bodyPr>
          <a:lstStyle/>
          <a:p>
            <a:r>
              <a:rPr lang="en-US" dirty="0"/>
              <a:t>5/16 tubes from one dilution set (iso-6) and 9/16 tubes from second dilution set (iso-8) were positive for methane production and were further grown.</a:t>
            </a:r>
          </a:p>
        </p:txBody>
      </p:sp>
      <p:sp>
        <p:nvSpPr>
          <p:cNvPr id="7" name="מלבן 6"/>
          <p:cNvSpPr/>
          <p:nvPr/>
        </p:nvSpPr>
        <p:spPr>
          <a:xfrm>
            <a:off x="537317" y="1628800"/>
            <a:ext cx="7829724" cy="923330"/>
          </a:xfrm>
          <a:prstGeom prst="rect">
            <a:avLst/>
          </a:prstGeom>
        </p:spPr>
        <p:txBody>
          <a:bodyPr wrap="square">
            <a:spAutoFit/>
          </a:bodyPr>
          <a:lstStyle/>
          <a:p>
            <a:r>
              <a:rPr lang="en-US" dirty="0"/>
              <a:t>4/5 from iso-6 and 3/9 from iso-8 were then tested for differences in methane emission and cell growth while supplemented with antibiotics as described before.</a:t>
            </a:r>
          </a:p>
        </p:txBody>
      </p:sp>
      <p:graphicFrame>
        <p:nvGraphicFramePr>
          <p:cNvPr id="8" name="תרשים 7"/>
          <p:cNvGraphicFramePr/>
          <p:nvPr>
            <p:extLst>
              <p:ext uri="{D42A27DB-BD31-4B8C-83A1-F6EECF244321}">
                <p14:modId xmlns:p14="http://schemas.microsoft.com/office/powerpoint/2010/main" val="3621444617"/>
              </p:ext>
            </p:extLst>
          </p:nvPr>
        </p:nvGraphicFramePr>
        <p:xfrm>
          <a:off x="4573570" y="2588599"/>
          <a:ext cx="4373412" cy="3678330"/>
        </p:xfrm>
        <a:graphic>
          <a:graphicData uri="http://schemas.openxmlformats.org/drawingml/2006/chart">
            <c:chart xmlns:c="http://schemas.openxmlformats.org/drawingml/2006/chart" xmlns:r="http://schemas.openxmlformats.org/officeDocument/2006/relationships" r:id="rId2"/>
          </a:graphicData>
        </a:graphic>
      </p:graphicFrame>
      <p:sp>
        <p:nvSpPr>
          <p:cNvPr id="9" name="מלבן 8"/>
          <p:cNvSpPr/>
          <p:nvPr/>
        </p:nvSpPr>
        <p:spPr>
          <a:xfrm>
            <a:off x="540587" y="2564904"/>
            <a:ext cx="4032448" cy="1754326"/>
          </a:xfrm>
          <a:prstGeom prst="rect">
            <a:avLst/>
          </a:prstGeom>
        </p:spPr>
        <p:txBody>
          <a:bodyPr wrap="square">
            <a:spAutoFit/>
          </a:bodyPr>
          <a:lstStyle/>
          <a:p>
            <a:r>
              <a:rPr lang="en-US" dirty="0"/>
              <a:t>Two of the cultures, iso6-3 and iso6-5 showed significantly different methane production as the culture that grew with the antibiotics produced more methane than the same culture without antibiotics (p&lt;0.05). </a:t>
            </a:r>
          </a:p>
        </p:txBody>
      </p:sp>
      <p:sp>
        <p:nvSpPr>
          <p:cNvPr id="10" name="מלבן 9"/>
          <p:cNvSpPr/>
          <p:nvPr/>
        </p:nvSpPr>
        <p:spPr>
          <a:xfrm>
            <a:off x="541122" y="4293096"/>
            <a:ext cx="4032448" cy="1477328"/>
          </a:xfrm>
          <a:prstGeom prst="rect">
            <a:avLst/>
          </a:prstGeom>
        </p:spPr>
        <p:txBody>
          <a:bodyPr wrap="square">
            <a:spAutoFit/>
          </a:bodyPr>
          <a:lstStyle/>
          <a:p>
            <a:r>
              <a:rPr lang="en-US" dirty="0"/>
              <a:t>Three of the cultures iso6-11, iso8-12 and iso8-13 showed the opposite pattern as the methane production with antibiotics was significantly higher without antibiotics (p&lt;0.05)</a:t>
            </a:r>
          </a:p>
        </p:txBody>
      </p:sp>
      <p:sp>
        <p:nvSpPr>
          <p:cNvPr id="11" name="מלבן 10"/>
          <p:cNvSpPr/>
          <p:nvPr/>
        </p:nvSpPr>
        <p:spPr>
          <a:xfrm>
            <a:off x="511274" y="5805264"/>
            <a:ext cx="4032448" cy="923330"/>
          </a:xfrm>
          <a:prstGeom prst="rect">
            <a:avLst/>
          </a:prstGeom>
        </p:spPr>
        <p:txBody>
          <a:bodyPr wrap="square">
            <a:spAutoFit/>
          </a:bodyPr>
          <a:lstStyle/>
          <a:p>
            <a:r>
              <a:rPr lang="en-US" dirty="0"/>
              <a:t>One culture, iso6-16, showed no significant difference in methane production. </a:t>
            </a:r>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11</a:t>
            </a:fld>
            <a:endParaRPr lang="en-US"/>
          </a:p>
        </p:txBody>
      </p:sp>
    </p:spTree>
    <p:extLst>
      <p:ext uri="{BB962C8B-B14F-4D97-AF65-F5344CB8AC3E}">
        <p14:creationId xmlns:p14="http://schemas.microsoft.com/office/powerpoint/2010/main" val="19059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Graphic spid="8" grpId="0">
        <p:bldAsOne/>
      </p:bldGraphic>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3528" y="260648"/>
            <a:ext cx="5544616" cy="369332"/>
          </a:xfrm>
          <a:prstGeom prst="rect">
            <a:avLst/>
          </a:prstGeom>
        </p:spPr>
        <p:txBody>
          <a:bodyPr wrap="square">
            <a:spAutoFit/>
          </a:bodyPr>
          <a:lstStyle/>
          <a:p>
            <a:r>
              <a:rPr lang="en-US" b="1" u="sng" dirty="0"/>
              <a:t>Taxonomic assignment of methanogens and bacteria</a:t>
            </a:r>
            <a:r>
              <a:rPr lang="en-US" b="1" dirty="0"/>
              <a:t>:</a:t>
            </a:r>
            <a:r>
              <a:rPr lang="en-US" dirty="0"/>
              <a:t> </a:t>
            </a:r>
          </a:p>
        </p:txBody>
      </p:sp>
      <p:sp>
        <p:nvSpPr>
          <p:cNvPr id="5" name="מלבן 4"/>
          <p:cNvSpPr/>
          <p:nvPr/>
        </p:nvSpPr>
        <p:spPr>
          <a:xfrm>
            <a:off x="323528" y="764704"/>
            <a:ext cx="7272808" cy="923330"/>
          </a:xfrm>
          <a:prstGeom prst="rect">
            <a:avLst/>
          </a:prstGeom>
        </p:spPr>
        <p:txBody>
          <a:bodyPr wrap="square">
            <a:spAutoFit/>
          </a:bodyPr>
          <a:lstStyle/>
          <a:p>
            <a:r>
              <a:rPr lang="en-US" dirty="0"/>
              <a:t>Each sample contained 17±4 OTUs. One of these OTUs represents the methanogen in the sample while all the others represent the bacteria in the sample. </a:t>
            </a:r>
          </a:p>
        </p:txBody>
      </p:sp>
      <p:sp>
        <p:nvSpPr>
          <p:cNvPr id="6" name="מלבן 5"/>
          <p:cNvSpPr/>
          <p:nvPr/>
        </p:nvSpPr>
        <p:spPr>
          <a:xfrm>
            <a:off x="323528" y="2276872"/>
            <a:ext cx="7272808" cy="1754326"/>
          </a:xfrm>
          <a:prstGeom prst="rect">
            <a:avLst/>
          </a:prstGeom>
        </p:spPr>
        <p:txBody>
          <a:bodyPr wrap="square">
            <a:spAutoFit/>
          </a:bodyPr>
          <a:lstStyle/>
          <a:p>
            <a:r>
              <a:rPr lang="en-US" b="1" dirty="0"/>
              <a:t>Deep sequencing analysis </a:t>
            </a:r>
            <a:r>
              <a:rPr lang="en-US" dirty="0"/>
              <a:t>revealed that iso6-3, iso6-15, iso6-16 contained each the same single methanogen belongs to the </a:t>
            </a:r>
            <a:r>
              <a:rPr lang="en-US" dirty="0" smtClean="0"/>
              <a:t>genus </a:t>
            </a:r>
            <a:r>
              <a:rPr lang="en-US" i="1" dirty="0" err="1" smtClean="0"/>
              <a:t>Methanobrevibacter</a:t>
            </a:r>
            <a:r>
              <a:rPr lang="en-US" i="1" dirty="0" smtClean="0"/>
              <a:t>.</a:t>
            </a:r>
          </a:p>
          <a:p>
            <a:r>
              <a:rPr lang="en-US" b="1" dirty="0"/>
              <a:t>BLAST comparative analysis</a:t>
            </a:r>
            <a:r>
              <a:rPr lang="en-US" dirty="0"/>
              <a:t> of partial 16S </a:t>
            </a:r>
            <a:r>
              <a:rPr lang="en-US" dirty="0" err="1"/>
              <a:t>rRNA</a:t>
            </a:r>
            <a:r>
              <a:rPr lang="en-US" dirty="0"/>
              <a:t> showed that it is close to </a:t>
            </a:r>
            <a:r>
              <a:rPr lang="en-US" i="1" dirty="0"/>
              <a:t>M. </a:t>
            </a:r>
            <a:r>
              <a:rPr lang="en-US" i="1" dirty="0" err="1"/>
              <a:t>gottschalkii</a:t>
            </a:r>
            <a:r>
              <a:rPr lang="en-US" i="1" dirty="0"/>
              <a:t> </a:t>
            </a:r>
            <a:r>
              <a:rPr lang="en-US" dirty="0"/>
              <a:t>specie (97% similarity</a:t>
            </a:r>
            <a:r>
              <a:rPr lang="en-US" dirty="0" smtClean="0"/>
              <a:t>)</a:t>
            </a:r>
            <a:r>
              <a:rPr lang="en-US" i="1" dirty="0" smtClean="0"/>
              <a:t>.</a:t>
            </a:r>
          </a:p>
          <a:p>
            <a:endParaRPr lang="en-US" dirty="0"/>
          </a:p>
        </p:txBody>
      </p:sp>
      <p:sp>
        <p:nvSpPr>
          <p:cNvPr id="7" name="TextBox 6"/>
          <p:cNvSpPr txBox="1"/>
          <p:nvPr/>
        </p:nvSpPr>
        <p:spPr>
          <a:xfrm>
            <a:off x="323528" y="1825669"/>
            <a:ext cx="1618456" cy="369332"/>
          </a:xfrm>
          <a:prstGeom prst="rect">
            <a:avLst/>
          </a:prstGeom>
          <a:noFill/>
        </p:spPr>
        <p:txBody>
          <a:bodyPr wrap="none" rtlCol="0">
            <a:spAutoFit/>
          </a:bodyPr>
          <a:lstStyle/>
          <a:p>
            <a:r>
              <a:rPr lang="en-US" b="1" u="sng" dirty="0" smtClean="0"/>
              <a:t>Methanogens: </a:t>
            </a:r>
            <a:endParaRPr lang="en-US" b="1" u="sng" dirty="0"/>
          </a:p>
        </p:txBody>
      </p:sp>
      <p:sp>
        <p:nvSpPr>
          <p:cNvPr id="10" name="מלבן 9"/>
          <p:cNvSpPr/>
          <p:nvPr/>
        </p:nvSpPr>
        <p:spPr>
          <a:xfrm>
            <a:off x="323528" y="4031198"/>
            <a:ext cx="7272808" cy="1754326"/>
          </a:xfrm>
          <a:prstGeom prst="rect">
            <a:avLst/>
          </a:prstGeom>
        </p:spPr>
        <p:txBody>
          <a:bodyPr wrap="square">
            <a:spAutoFit/>
          </a:bodyPr>
          <a:lstStyle/>
          <a:p>
            <a:r>
              <a:rPr lang="en-US" dirty="0"/>
              <a:t>Iso8-12 and iso8-13 contained</a:t>
            </a:r>
            <a:r>
              <a:rPr lang="en-US" i="1" dirty="0"/>
              <a:t> </a:t>
            </a:r>
            <a:r>
              <a:rPr lang="en-US" dirty="0"/>
              <a:t>different yet close single methanogens belong to the newly discovered family </a:t>
            </a:r>
            <a:r>
              <a:rPr lang="en-US" i="1" dirty="0" err="1" smtClean="0"/>
              <a:t>Methanomassiliicoccaceae</a:t>
            </a:r>
            <a:r>
              <a:rPr lang="en-US" dirty="0" smtClean="0"/>
              <a:t> according to </a:t>
            </a:r>
            <a:r>
              <a:rPr lang="en-US" b="1" dirty="0"/>
              <a:t>Deep sequencing </a:t>
            </a:r>
            <a:r>
              <a:rPr lang="en-US" b="1" dirty="0" smtClean="0"/>
              <a:t>analysis. </a:t>
            </a:r>
          </a:p>
          <a:p>
            <a:r>
              <a:rPr lang="en-US" b="1" dirty="0"/>
              <a:t>BLAST </a:t>
            </a:r>
            <a:r>
              <a:rPr lang="en-US" b="1" dirty="0" smtClean="0"/>
              <a:t> </a:t>
            </a:r>
            <a:r>
              <a:rPr lang="en-US" dirty="0" smtClean="0"/>
              <a:t>showed that Iso8-13 </a:t>
            </a:r>
            <a:r>
              <a:rPr lang="en-US" dirty="0"/>
              <a:t>is close to </a:t>
            </a:r>
            <a:r>
              <a:rPr lang="en-US" i="1" dirty="0" err="1"/>
              <a:t>Candidatus</a:t>
            </a:r>
            <a:r>
              <a:rPr lang="en-US" i="1" dirty="0"/>
              <a:t> </a:t>
            </a:r>
            <a:r>
              <a:rPr lang="en-US" i="1" dirty="0" err="1"/>
              <a:t>Methanogranum</a:t>
            </a:r>
            <a:r>
              <a:rPr lang="en-US" i="1" dirty="0"/>
              <a:t> </a:t>
            </a:r>
            <a:r>
              <a:rPr lang="en-US" i="1" dirty="0" err="1"/>
              <a:t>caenicola</a:t>
            </a:r>
            <a:r>
              <a:rPr lang="en-US" dirty="0"/>
              <a:t> (93% similarity) from this family while iso8-12 is less similar to it (88% similarity).</a:t>
            </a:r>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12</a:t>
            </a:fld>
            <a:endParaRPr lang="en-US"/>
          </a:p>
        </p:txBody>
      </p:sp>
    </p:spTree>
    <p:extLst>
      <p:ext uri="{BB962C8B-B14F-4D97-AF65-F5344CB8AC3E}">
        <p14:creationId xmlns:p14="http://schemas.microsoft.com/office/powerpoint/2010/main" val="3986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251520" y="242064"/>
            <a:ext cx="8136904" cy="923330"/>
          </a:xfrm>
          <a:prstGeom prst="rect">
            <a:avLst/>
          </a:prstGeom>
        </p:spPr>
        <p:txBody>
          <a:bodyPr wrap="square">
            <a:spAutoFit/>
          </a:bodyPr>
          <a:lstStyle/>
          <a:p>
            <a:r>
              <a:rPr lang="en-US" b="1" u="sng" dirty="0"/>
              <a:t>Phylogenetic neighbor-joining tree </a:t>
            </a:r>
            <a:r>
              <a:rPr lang="en-US" dirty="0"/>
              <a:t>was built using partial sequences of 16s </a:t>
            </a:r>
            <a:r>
              <a:rPr lang="en-US" dirty="0" err="1"/>
              <a:t>rRNA</a:t>
            </a:r>
            <a:r>
              <a:rPr lang="en-US" dirty="0"/>
              <a:t> gene of already known methanogens and the sequences of the methanogens in iso-6 and iso-8 cultures </a:t>
            </a:r>
          </a:p>
        </p:txBody>
      </p:sp>
      <p:grpSp>
        <p:nvGrpSpPr>
          <p:cNvPr id="3" name="קבוצה 2"/>
          <p:cNvGrpSpPr/>
          <p:nvPr/>
        </p:nvGrpSpPr>
        <p:grpSpPr>
          <a:xfrm>
            <a:off x="38092" y="1127505"/>
            <a:ext cx="9032590" cy="5309281"/>
            <a:chOff x="38092" y="1127505"/>
            <a:chExt cx="9032590" cy="5309281"/>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2" y="1127505"/>
              <a:ext cx="9032590"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מלבן 1"/>
            <p:cNvSpPr/>
            <p:nvPr/>
          </p:nvSpPr>
          <p:spPr>
            <a:xfrm>
              <a:off x="395536" y="6021288"/>
              <a:ext cx="7992888" cy="415498"/>
            </a:xfrm>
            <a:prstGeom prst="rect">
              <a:avLst/>
            </a:prstGeom>
          </p:spPr>
          <p:txBody>
            <a:bodyPr wrap="square">
              <a:spAutoFit/>
            </a:bodyPr>
            <a:lstStyle/>
            <a:p>
              <a:r>
                <a:rPr lang="en-US" sz="1050" dirty="0" smtClean="0"/>
                <a:t>Phylogenetic </a:t>
              </a:r>
              <a:r>
                <a:rPr lang="en-US" sz="1050" dirty="0"/>
                <a:t>neighbor-joining tree of methanogen archaea using partial sequences of 16s </a:t>
              </a:r>
              <a:r>
                <a:rPr lang="en-US" sz="1050" dirty="0" err="1"/>
                <a:t>rRNA</a:t>
              </a:r>
              <a:r>
                <a:rPr lang="en-US" sz="1050" dirty="0"/>
                <a:t> gene of already known methanogens and the sequences of the methanogens in iso-6 and iso-8 cultures. Bootstrap value displayed. </a:t>
              </a:r>
            </a:p>
          </p:txBody>
        </p:sp>
      </p:grpSp>
      <p:sp>
        <p:nvSpPr>
          <p:cNvPr id="4" name="מציין מיקום של מספר שקופית 3"/>
          <p:cNvSpPr>
            <a:spLocks noGrp="1"/>
          </p:cNvSpPr>
          <p:nvPr>
            <p:ph type="sldNum" sz="quarter" idx="12"/>
          </p:nvPr>
        </p:nvSpPr>
        <p:spPr/>
        <p:txBody>
          <a:bodyPr/>
          <a:lstStyle/>
          <a:p>
            <a:fld id="{CA56FB01-393C-41AC-9EAD-3B5232C2AFB2}" type="slidenum">
              <a:rPr lang="en-US" smtClean="0"/>
              <a:t>13</a:t>
            </a:fld>
            <a:endParaRPr lang="en-US"/>
          </a:p>
        </p:txBody>
      </p:sp>
    </p:spTree>
    <p:extLst>
      <p:ext uri="{BB962C8B-B14F-4D97-AF65-F5344CB8AC3E}">
        <p14:creationId xmlns:p14="http://schemas.microsoft.com/office/powerpoint/2010/main" val="294315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584" y="332656"/>
            <a:ext cx="1033040" cy="369332"/>
          </a:xfrm>
          <a:prstGeom prst="rect">
            <a:avLst/>
          </a:prstGeom>
          <a:noFill/>
        </p:spPr>
        <p:txBody>
          <a:bodyPr wrap="none" rtlCol="0">
            <a:spAutoFit/>
          </a:bodyPr>
          <a:lstStyle/>
          <a:p>
            <a:r>
              <a:rPr lang="en-US" b="1" u="sng" dirty="0" smtClean="0"/>
              <a:t>Bacteria:</a:t>
            </a:r>
            <a:endParaRPr lang="en-US" b="1" u="sng" dirty="0"/>
          </a:p>
        </p:txBody>
      </p:sp>
      <p:sp>
        <p:nvSpPr>
          <p:cNvPr id="5" name="מלבן 4"/>
          <p:cNvSpPr/>
          <p:nvPr/>
        </p:nvSpPr>
        <p:spPr>
          <a:xfrm>
            <a:off x="827584" y="951111"/>
            <a:ext cx="7416824" cy="923330"/>
          </a:xfrm>
          <a:prstGeom prst="rect">
            <a:avLst/>
          </a:prstGeom>
        </p:spPr>
        <p:txBody>
          <a:bodyPr wrap="square">
            <a:spAutoFit/>
          </a:bodyPr>
          <a:lstStyle/>
          <a:p>
            <a:r>
              <a:rPr lang="en-US" dirty="0"/>
              <a:t>9 specific bacterial OTUs were chosen for further analysis based on the fact that most of them were present in all of the samples and based on their changes of their relative abundance</a:t>
            </a:r>
            <a:r>
              <a:rPr lang="en-US" b="1" dirty="0"/>
              <a:t>.</a:t>
            </a:r>
            <a:endParaRPr lang="en-US" dirty="0"/>
          </a:p>
        </p:txBody>
      </p:sp>
      <p:sp>
        <p:nvSpPr>
          <p:cNvPr id="6" name="מלבן 5"/>
          <p:cNvSpPr/>
          <p:nvPr/>
        </p:nvSpPr>
        <p:spPr>
          <a:xfrm>
            <a:off x="827584" y="2136338"/>
            <a:ext cx="7416824" cy="646331"/>
          </a:xfrm>
          <a:prstGeom prst="rect">
            <a:avLst/>
          </a:prstGeom>
        </p:spPr>
        <p:txBody>
          <a:bodyPr wrap="square">
            <a:spAutoFit/>
          </a:bodyPr>
          <a:lstStyle/>
          <a:p>
            <a:r>
              <a:rPr lang="en-US" dirty="0"/>
              <a:t>These OTUs were identified by comparative analysis of partial 16S </a:t>
            </a:r>
            <a:r>
              <a:rPr lang="en-US" dirty="0" err="1"/>
              <a:t>rRNA</a:t>
            </a:r>
            <a:r>
              <a:rPr lang="en-US" dirty="0"/>
              <a:t> using BLAST</a:t>
            </a:r>
          </a:p>
        </p:txBody>
      </p:sp>
      <p:grpSp>
        <p:nvGrpSpPr>
          <p:cNvPr id="3" name="קבוצה 2"/>
          <p:cNvGrpSpPr/>
          <p:nvPr/>
        </p:nvGrpSpPr>
        <p:grpSpPr>
          <a:xfrm>
            <a:off x="1352132" y="2800894"/>
            <a:ext cx="6693738" cy="3707541"/>
            <a:chOff x="1334646" y="3105835"/>
            <a:chExt cx="6693738" cy="3707541"/>
          </a:xfrm>
        </p:grpSpPr>
        <p:sp>
          <p:nvSpPr>
            <p:cNvPr id="2" name="מלבן 1"/>
            <p:cNvSpPr/>
            <p:nvPr/>
          </p:nvSpPr>
          <p:spPr>
            <a:xfrm>
              <a:off x="1691680" y="6397878"/>
              <a:ext cx="6336704" cy="415498"/>
            </a:xfrm>
            <a:prstGeom prst="rect">
              <a:avLst/>
            </a:prstGeom>
          </p:spPr>
          <p:txBody>
            <a:bodyPr wrap="square">
              <a:spAutoFit/>
            </a:bodyPr>
            <a:lstStyle/>
            <a:p>
              <a:r>
                <a:rPr lang="en-US" sz="1050" dirty="0"/>
                <a:t>Table 1: Taxonomic assignment of bacteria, with closest cultured relatives, identified by comparative analysis of 16S </a:t>
              </a:r>
              <a:r>
                <a:rPr lang="en-US" sz="1050" dirty="0" err="1"/>
                <a:t>rRNA</a:t>
              </a:r>
              <a:r>
                <a:rPr lang="en-US" sz="1050" dirty="0"/>
                <a:t> gene sequences. Sequence similarities were calculated from aligned gene sequences in BLAST. </a:t>
              </a:r>
              <a:endParaRPr lang="en-US" sz="105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4646" y="3105835"/>
              <a:ext cx="6273800"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מציין מיקום של מספר שקופית 6"/>
          <p:cNvSpPr>
            <a:spLocks noGrp="1"/>
          </p:cNvSpPr>
          <p:nvPr>
            <p:ph type="sldNum" sz="quarter" idx="12"/>
          </p:nvPr>
        </p:nvSpPr>
        <p:spPr/>
        <p:txBody>
          <a:bodyPr/>
          <a:lstStyle/>
          <a:p>
            <a:fld id="{CA56FB01-393C-41AC-9EAD-3B5232C2AFB2}" type="slidenum">
              <a:rPr lang="en-US" smtClean="0"/>
              <a:t>14</a:t>
            </a:fld>
            <a:endParaRPr lang="en-US"/>
          </a:p>
        </p:txBody>
      </p:sp>
    </p:spTree>
    <p:extLst>
      <p:ext uri="{BB962C8B-B14F-4D97-AF65-F5344CB8AC3E}">
        <p14:creationId xmlns:p14="http://schemas.microsoft.com/office/powerpoint/2010/main" val="115205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51520" y="332656"/>
            <a:ext cx="7560840" cy="369332"/>
          </a:xfrm>
          <a:prstGeom prst="rect">
            <a:avLst/>
          </a:prstGeom>
        </p:spPr>
        <p:txBody>
          <a:bodyPr wrap="square">
            <a:spAutoFit/>
          </a:bodyPr>
          <a:lstStyle/>
          <a:p>
            <a:r>
              <a:rPr lang="en-US" b="1" u="sng" dirty="0" err="1"/>
              <a:t>Archaeal</a:t>
            </a:r>
            <a:r>
              <a:rPr lang="en-US" b="1" u="sng" dirty="0"/>
              <a:t> and bacterial abundance differences due to antibiotics treatment</a:t>
            </a:r>
            <a:r>
              <a:rPr lang="en-US" b="1" dirty="0"/>
              <a:t>:</a:t>
            </a:r>
            <a:endParaRPr lang="en-US" dirty="0"/>
          </a:p>
        </p:txBody>
      </p:sp>
      <p:sp>
        <p:nvSpPr>
          <p:cNvPr id="5" name="מלבן 4"/>
          <p:cNvSpPr/>
          <p:nvPr/>
        </p:nvSpPr>
        <p:spPr>
          <a:xfrm>
            <a:off x="251520" y="1124744"/>
            <a:ext cx="7560840" cy="1200329"/>
          </a:xfrm>
          <a:prstGeom prst="rect">
            <a:avLst/>
          </a:prstGeom>
        </p:spPr>
        <p:txBody>
          <a:bodyPr wrap="square">
            <a:spAutoFit/>
          </a:bodyPr>
          <a:lstStyle/>
          <a:p>
            <a:r>
              <a:rPr lang="en-US" dirty="0"/>
              <a:t>In order to examine the changes in the actual amount of the methanogens and the bacteria due to the antibiotic treatment in the samples, quantitative real-time PCR was performed</a:t>
            </a:r>
            <a:r>
              <a:rPr lang="en-US" dirty="0" smtClean="0"/>
              <a:t>. </a:t>
            </a:r>
            <a:r>
              <a:rPr lang="en-US" dirty="0"/>
              <a:t>Quantitative real-time PCR showed changes in </a:t>
            </a:r>
            <a:r>
              <a:rPr lang="en-US" dirty="0" err="1"/>
              <a:t>archaeal</a:t>
            </a:r>
            <a:r>
              <a:rPr lang="en-US" dirty="0"/>
              <a:t> and bacterial 16s </a:t>
            </a:r>
            <a:r>
              <a:rPr lang="en-US" dirty="0" smtClean="0"/>
              <a:t>count.</a:t>
            </a:r>
            <a:endParaRPr lang="en-US" dirty="0"/>
          </a:p>
        </p:txBody>
      </p:sp>
      <p:sp>
        <p:nvSpPr>
          <p:cNvPr id="6" name="מלבן 5"/>
          <p:cNvSpPr/>
          <p:nvPr/>
        </p:nvSpPr>
        <p:spPr>
          <a:xfrm>
            <a:off x="251520" y="3284984"/>
            <a:ext cx="8064896" cy="923330"/>
          </a:xfrm>
          <a:prstGeom prst="rect">
            <a:avLst/>
          </a:prstGeom>
        </p:spPr>
        <p:txBody>
          <a:bodyPr wrap="square">
            <a:spAutoFit/>
          </a:bodyPr>
          <a:lstStyle/>
          <a:p>
            <a:r>
              <a:rPr lang="en-US" b="1" dirty="0" smtClean="0"/>
              <a:t>The </a:t>
            </a:r>
            <a:r>
              <a:rPr lang="en-US" b="1" dirty="0"/>
              <a:t>number of the methanogen in iso6-3, iso6-15 and iso6-6 cultures </a:t>
            </a:r>
            <a:r>
              <a:rPr lang="en-US" b="1" i="1" dirty="0"/>
              <a:t>(M. </a:t>
            </a:r>
            <a:r>
              <a:rPr lang="en-US" b="1" i="1" dirty="0" err="1"/>
              <a:t>gottschalkii</a:t>
            </a:r>
            <a:r>
              <a:rPr lang="en-US" b="1" dirty="0"/>
              <a:t> like) was higher with the antibiotics treatment </a:t>
            </a:r>
            <a:r>
              <a:rPr lang="en-US" dirty="0" smtClean="0"/>
              <a:t>than </a:t>
            </a:r>
            <a:r>
              <a:rPr lang="en-US" dirty="0"/>
              <a:t>without it while the </a:t>
            </a:r>
            <a:r>
              <a:rPr lang="en-US" b="1" dirty="0" smtClean="0"/>
              <a:t>numbers all of the bacteria that were examined decreased. </a:t>
            </a:r>
            <a:endParaRPr lang="en-US" dirty="0"/>
          </a:p>
        </p:txBody>
      </p:sp>
      <p:sp>
        <p:nvSpPr>
          <p:cNvPr id="22" name="TextBox 21"/>
          <p:cNvSpPr txBox="1"/>
          <p:nvPr/>
        </p:nvSpPr>
        <p:spPr>
          <a:xfrm>
            <a:off x="251520" y="2643460"/>
            <a:ext cx="2202526" cy="369332"/>
          </a:xfrm>
          <a:prstGeom prst="rect">
            <a:avLst/>
          </a:prstGeom>
          <a:noFill/>
        </p:spPr>
        <p:txBody>
          <a:bodyPr wrap="none" rtlCol="0">
            <a:spAutoFit/>
          </a:bodyPr>
          <a:lstStyle/>
          <a:p>
            <a:r>
              <a:rPr lang="en-US" b="1" u="sng" dirty="0" smtClean="0"/>
              <a:t>Iso6 cultures results: </a:t>
            </a:r>
            <a:endParaRPr lang="en-US" b="1" u="sng" dirty="0"/>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15</a:t>
            </a:fld>
            <a:endParaRPr lang="en-US"/>
          </a:p>
        </p:txBody>
      </p:sp>
    </p:spTree>
    <p:extLst>
      <p:ext uri="{BB962C8B-B14F-4D97-AF65-F5344CB8AC3E}">
        <p14:creationId xmlns:p14="http://schemas.microsoft.com/office/powerpoint/2010/main" val="23926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קבוצה 1"/>
          <p:cNvGrpSpPr/>
          <p:nvPr/>
        </p:nvGrpSpPr>
        <p:grpSpPr>
          <a:xfrm>
            <a:off x="323528" y="0"/>
            <a:ext cx="7632848" cy="6858000"/>
            <a:chOff x="323528" y="0"/>
            <a:chExt cx="7632848" cy="6858000"/>
          </a:xfrm>
        </p:grpSpPr>
        <p:grpSp>
          <p:nvGrpSpPr>
            <p:cNvPr id="4" name="קבוצה 3"/>
            <p:cNvGrpSpPr/>
            <p:nvPr/>
          </p:nvGrpSpPr>
          <p:grpSpPr>
            <a:xfrm>
              <a:off x="1043608" y="0"/>
              <a:ext cx="6912768" cy="6858000"/>
              <a:chOff x="-24143" y="525"/>
              <a:chExt cx="8318011" cy="11048993"/>
            </a:xfrm>
          </p:grpSpPr>
          <p:graphicFrame>
            <p:nvGraphicFramePr>
              <p:cNvPr id="5" name="תרשים 4"/>
              <p:cNvGraphicFramePr>
                <a:graphicFrameLocks/>
              </p:cNvGraphicFramePr>
              <p:nvPr/>
            </p:nvGraphicFramePr>
            <p:xfrm>
              <a:off x="-24143" y="525"/>
              <a:ext cx="3984583" cy="26219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תרשים 5"/>
              <p:cNvGraphicFramePr>
                <a:graphicFrameLocks/>
              </p:cNvGraphicFramePr>
              <p:nvPr/>
            </p:nvGraphicFramePr>
            <p:xfrm>
              <a:off x="4333427" y="14862"/>
              <a:ext cx="3960440" cy="2636911"/>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p:cNvSpPr txBox="1"/>
              <p:nvPr/>
            </p:nvSpPr>
            <p:spPr>
              <a:xfrm>
                <a:off x="3940" y="2270023"/>
                <a:ext cx="252027" cy="373545"/>
              </a:xfrm>
              <a:prstGeom prst="rect">
                <a:avLst/>
              </a:prstGeom>
              <a:noFill/>
            </p:spPr>
            <p:txBody>
              <a:bodyPr wrap="square" rtlCol="0">
                <a:noAutofit/>
              </a:bodyPr>
              <a:lstStyle/>
              <a:p>
                <a:pPr>
                  <a:spcAft>
                    <a:spcPts val="0"/>
                  </a:spcAft>
                </a:pPr>
                <a:r>
                  <a:rPr lang="en-US" sz="1000" kern="1200" dirty="0">
                    <a:solidFill>
                      <a:srgbClr val="000000"/>
                    </a:solidFill>
                    <a:effectLst/>
                    <a:latin typeface="Calibri"/>
                    <a:ea typeface="Times New Roman"/>
                    <a:cs typeface="Arial"/>
                  </a:rPr>
                  <a:t>a</a:t>
                </a:r>
                <a:endParaRPr lang="en-US" sz="1200" dirty="0">
                  <a:effectLst/>
                  <a:latin typeface="Times New Roman"/>
                  <a:ea typeface="Times New Roman"/>
                </a:endParaRPr>
              </a:p>
            </p:txBody>
          </p:sp>
          <p:sp>
            <p:nvSpPr>
              <p:cNvPr id="8" name="TextBox 7"/>
              <p:cNvSpPr txBox="1"/>
              <p:nvPr/>
            </p:nvSpPr>
            <p:spPr>
              <a:xfrm>
                <a:off x="4333428" y="2308840"/>
                <a:ext cx="252027" cy="334728"/>
              </a:xfrm>
              <a:prstGeom prst="rect">
                <a:avLst/>
              </a:prstGeom>
              <a:noFill/>
            </p:spPr>
            <p:txBody>
              <a:bodyPr wrap="square" rtlCol="0">
                <a:noAutofit/>
              </a:bodyPr>
              <a:lstStyle/>
              <a:p>
                <a:pPr>
                  <a:spcAft>
                    <a:spcPts val="0"/>
                  </a:spcAft>
                </a:pPr>
                <a:r>
                  <a:rPr lang="en-US" sz="1000" kern="1200" dirty="0">
                    <a:solidFill>
                      <a:srgbClr val="000000"/>
                    </a:solidFill>
                    <a:effectLst/>
                    <a:latin typeface="Calibri"/>
                    <a:ea typeface="Times New Roman"/>
                    <a:cs typeface="Arial"/>
                  </a:rPr>
                  <a:t>b</a:t>
                </a:r>
                <a:endParaRPr lang="en-US" sz="1200" dirty="0">
                  <a:effectLst/>
                  <a:latin typeface="Times New Roman"/>
                  <a:ea typeface="Times New Roman"/>
                </a:endParaRPr>
              </a:p>
            </p:txBody>
          </p:sp>
          <p:graphicFrame>
            <p:nvGraphicFramePr>
              <p:cNvPr id="9" name="תרשים 8"/>
              <p:cNvGraphicFramePr>
                <a:graphicFrameLocks/>
              </p:cNvGraphicFramePr>
              <p:nvPr>
                <p:extLst>
                  <p:ext uri="{D42A27DB-BD31-4B8C-83A1-F6EECF244321}">
                    <p14:modId xmlns:p14="http://schemas.microsoft.com/office/powerpoint/2010/main" val="3335057306"/>
                  </p:ext>
                </p:extLst>
              </p:nvPr>
            </p:nvGraphicFramePr>
            <p:xfrm>
              <a:off x="0" y="2808312"/>
              <a:ext cx="3960440" cy="2622485"/>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941" y="5079729"/>
                <a:ext cx="252028" cy="246221"/>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c</a:t>
                </a:r>
                <a:endParaRPr lang="en-US" sz="1200">
                  <a:effectLst/>
                  <a:latin typeface="Times New Roman"/>
                  <a:ea typeface="Times New Roman"/>
                </a:endParaRPr>
              </a:p>
            </p:txBody>
          </p:sp>
          <p:graphicFrame>
            <p:nvGraphicFramePr>
              <p:cNvPr id="11" name="תרשים 10"/>
              <p:cNvGraphicFramePr>
                <a:graphicFrameLocks/>
              </p:cNvGraphicFramePr>
              <p:nvPr/>
            </p:nvGraphicFramePr>
            <p:xfrm>
              <a:off x="4320480" y="2808312"/>
              <a:ext cx="3960440" cy="2622485"/>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4333142" y="5120122"/>
                <a:ext cx="252028" cy="310498"/>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d</a:t>
                </a:r>
                <a:endParaRPr lang="en-US" sz="1200">
                  <a:effectLst/>
                  <a:latin typeface="Times New Roman"/>
                  <a:ea typeface="Times New Roman"/>
                </a:endParaRPr>
              </a:p>
            </p:txBody>
          </p:sp>
          <p:graphicFrame>
            <p:nvGraphicFramePr>
              <p:cNvPr id="13" name="תרשים 12"/>
              <p:cNvGraphicFramePr>
                <a:graphicFrameLocks/>
              </p:cNvGraphicFramePr>
              <p:nvPr/>
            </p:nvGraphicFramePr>
            <p:xfrm>
              <a:off x="3941" y="5616625"/>
              <a:ext cx="3960440" cy="2622485"/>
            </p:xfrm>
            <a:graphic>
              <a:graphicData uri="http://schemas.openxmlformats.org/drawingml/2006/chart">
                <c:chart xmlns:c="http://schemas.openxmlformats.org/drawingml/2006/chart" xmlns:r="http://schemas.openxmlformats.org/officeDocument/2006/relationships" r:id="rId6"/>
              </a:graphicData>
            </a:graphic>
          </p:graphicFrame>
          <p:sp>
            <p:nvSpPr>
              <p:cNvPr id="14" name="TextBox 13"/>
              <p:cNvSpPr txBox="1"/>
              <p:nvPr/>
            </p:nvSpPr>
            <p:spPr>
              <a:xfrm>
                <a:off x="3941" y="7926976"/>
                <a:ext cx="252028" cy="410117"/>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e</a:t>
                </a:r>
                <a:endParaRPr lang="en-US" sz="1200">
                  <a:effectLst/>
                  <a:latin typeface="Times New Roman"/>
                  <a:ea typeface="Times New Roman"/>
                </a:endParaRPr>
              </a:p>
            </p:txBody>
          </p:sp>
          <p:graphicFrame>
            <p:nvGraphicFramePr>
              <p:cNvPr id="15" name="תרשים 14"/>
              <p:cNvGraphicFramePr>
                <a:graphicFrameLocks/>
              </p:cNvGraphicFramePr>
              <p:nvPr>
                <p:extLst>
                  <p:ext uri="{D42A27DB-BD31-4B8C-83A1-F6EECF244321}">
                    <p14:modId xmlns:p14="http://schemas.microsoft.com/office/powerpoint/2010/main" val="3365919600"/>
                  </p:ext>
                </p:extLst>
              </p:nvPr>
            </p:nvGraphicFramePr>
            <p:xfrm>
              <a:off x="4333428" y="5616624"/>
              <a:ext cx="3960440" cy="2622485"/>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4333428" y="7945679"/>
                <a:ext cx="252028" cy="410103"/>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f</a:t>
                </a:r>
                <a:endParaRPr lang="en-US" sz="1200">
                  <a:effectLst/>
                  <a:latin typeface="Times New Roman"/>
                  <a:ea typeface="Times New Roman"/>
                </a:endParaRPr>
              </a:p>
            </p:txBody>
          </p:sp>
          <p:graphicFrame>
            <p:nvGraphicFramePr>
              <p:cNvPr id="17" name="תרשים 16"/>
              <p:cNvGraphicFramePr>
                <a:graphicFrameLocks/>
              </p:cNvGraphicFramePr>
              <p:nvPr/>
            </p:nvGraphicFramePr>
            <p:xfrm>
              <a:off x="2137427" y="8427033"/>
              <a:ext cx="3960440" cy="2622485"/>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p:cNvSpPr txBox="1"/>
              <p:nvPr/>
            </p:nvSpPr>
            <p:spPr>
              <a:xfrm>
                <a:off x="2137419" y="10630315"/>
                <a:ext cx="252027" cy="344819"/>
              </a:xfrm>
              <a:prstGeom prst="rect">
                <a:avLst/>
              </a:prstGeom>
              <a:noFill/>
            </p:spPr>
            <p:txBody>
              <a:bodyPr wrap="square" rtlCol="0">
                <a:noAutofit/>
              </a:bodyPr>
              <a:lstStyle/>
              <a:p>
                <a:pPr>
                  <a:spcAft>
                    <a:spcPts val="0"/>
                  </a:spcAft>
                </a:pPr>
                <a:r>
                  <a:rPr lang="en-US" sz="1000" kern="1200" dirty="0">
                    <a:solidFill>
                      <a:srgbClr val="000000"/>
                    </a:solidFill>
                    <a:effectLst/>
                    <a:latin typeface="Calibri"/>
                    <a:ea typeface="Times New Roman"/>
                    <a:cs typeface="Arial"/>
                  </a:rPr>
                  <a:t>g</a:t>
                </a:r>
                <a:endParaRPr lang="en-US" sz="1200" dirty="0">
                  <a:effectLst/>
                  <a:latin typeface="Times New Roman"/>
                  <a:ea typeface="Times New Roman"/>
                </a:endParaRPr>
              </a:p>
            </p:txBody>
          </p:sp>
        </p:grpSp>
        <p:sp>
          <p:nvSpPr>
            <p:cNvPr id="19" name="מלבן 18"/>
            <p:cNvSpPr/>
            <p:nvPr/>
          </p:nvSpPr>
          <p:spPr>
            <a:xfrm>
              <a:off x="323528" y="5309550"/>
              <a:ext cx="2339752" cy="1384995"/>
            </a:xfrm>
            <a:prstGeom prst="rect">
              <a:avLst/>
            </a:prstGeom>
          </p:spPr>
          <p:txBody>
            <a:bodyPr wrap="square">
              <a:spAutoFit/>
            </a:bodyPr>
            <a:lstStyle/>
            <a:p>
              <a:r>
                <a:rPr lang="en-US" sz="1400" dirty="0" smtClean="0"/>
                <a:t>Differences </a:t>
              </a:r>
              <a:r>
                <a:rPr lang="en-US" sz="1400" dirty="0"/>
                <a:t>in the </a:t>
              </a:r>
              <a:r>
                <a:rPr lang="en-US" sz="1400" dirty="0" smtClean="0"/>
                <a:t>amounts </a:t>
              </a:r>
              <a:r>
                <a:rPr lang="en-US" sz="1400" dirty="0"/>
                <a:t>of </a:t>
              </a:r>
              <a:r>
                <a:rPr lang="en-US" sz="1400" i="1" dirty="0" err="1"/>
                <a:t>M.gottschalkaii</a:t>
              </a:r>
              <a:r>
                <a:rPr lang="en-US" sz="1400" dirty="0"/>
                <a:t> like methanogen </a:t>
              </a:r>
              <a:r>
                <a:rPr lang="en-US" sz="1400" dirty="0" smtClean="0"/>
                <a:t>and the examined </a:t>
              </a:r>
              <a:r>
                <a:rPr lang="en-US" sz="1400" dirty="0"/>
                <a:t>bacteria with (+ab) and without (-ab) antibiotics treatment in iso-6 </a:t>
              </a:r>
              <a:r>
                <a:rPr lang="en-US" sz="1400" dirty="0" smtClean="0"/>
                <a:t>cultures</a:t>
              </a:r>
              <a:endParaRPr lang="en-US" sz="1400" dirty="0"/>
            </a:p>
          </p:txBody>
        </p:sp>
      </p:grpSp>
      <p:sp>
        <p:nvSpPr>
          <p:cNvPr id="3" name="מציין מיקום של מספר שקופית 2"/>
          <p:cNvSpPr>
            <a:spLocks noGrp="1"/>
          </p:cNvSpPr>
          <p:nvPr>
            <p:ph type="sldNum" sz="quarter" idx="12"/>
          </p:nvPr>
        </p:nvSpPr>
        <p:spPr/>
        <p:txBody>
          <a:bodyPr/>
          <a:lstStyle/>
          <a:p>
            <a:fld id="{CA56FB01-393C-41AC-9EAD-3B5232C2AFB2}" type="slidenum">
              <a:rPr lang="en-US" smtClean="0"/>
              <a:t>16</a:t>
            </a:fld>
            <a:endParaRPr lang="en-US"/>
          </a:p>
        </p:txBody>
      </p:sp>
    </p:spTree>
    <p:extLst>
      <p:ext uri="{BB962C8B-B14F-4D97-AF65-F5344CB8AC3E}">
        <p14:creationId xmlns:p14="http://schemas.microsoft.com/office/powerpoint/2010/main" val="3520854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746" y="836712"/>
            <a:ext cx="2179186" cy="369332"/>
          </a:xfrm>
          <a:prstGeom prst="rect">
            <a:avLst/>
          </a:prstGeom>
          <a:noFill/>
        </p:spPr>
        <p:txBody>
          <a:bodyPr wrap="none" rtlCol="0">
            <a:spAutoFit/>
          </a:bodyPr>
          <a:lstStyle/>
          <a:p>
            <a:r>
              <a:rPr lang="en-US" b="1" u="sng" dirty="0" smtClean="0"/>
              <a:t>Iso8 cultures results:</a:t>
            </a:r>
            <a:endParaRPr lang="en-US" b="1" u="sng" dirty="0"/>
          </a:p>
        </p:txBody>
      </p:sp>
      <p:sp>
        <p:nvSpPr>
          <p:cNvPr id="2" name="מלבן 1"/>
          <p:cNvSpPr/>
          <p:nvPr/>
        </p:nvSpPr>
        <p:spPr>
          <a:xfrm>
            <a:off x="504746" y="1412776"/>
            <a:ext cx="7379622" cy="646331"/>
          </a:xfrm>
          <a:prstGeom prst="rect">
            <a:avLst/>
          </a:prstGeom>
        </p:spPr>
        <p:txBody>
          <a:bodyPr wrap="square">
            <a:spAutoFit/>
          </a:bodyPr>
          <a:lstStyle/>
          <a:p>
            <a:r>
              <a:rPr lang="en-US" dirty="0"/>
              <a:t>Both of the methanogens in iso8-12 and iso8-13 reacted the same as their numbers were lower with the antibiotics treatment than without it</a:t>
            </a:r>
          </a:p>
        </p:txBody>
      </p:sp>
      <p:sp>
        <p:nvSpPr>
          <p:cNvPr id="3" name="מלבן 2"/>
          <p:cNvSpPr/>
          <p:nvPr/>
        </p:nvSpPr>
        <p:spPr>
          <a:xfrm>
            <a:off x="504746" y="2342487"/>
            <a:ext cx="7992888" cy="1477328"/>
          </a:xfrm>
          <a:prstGeom prst="rect">
            <a:avLst/>
          </a:prstGeom>
        </p:spPr>
        <p:txBody>
          <a:bodyPr wrap="square">
            <a:spAutoFit/>
          </a:bodyPr>
          <a:lstStyle/>
          <a:p>
            <a:r>
              <a:rPr lang="en-US" dirty="0"/>
              <a:t>Most of the bacteria that were examined in iso8-12 and 13 showed lower numbers with the antibiotics treatment </a:t>
            </a:r>
            <a:r>
              <a:rPr lang="en-US" dirty="0" smtClean="0"/>
              <a:t>, except </a:t>
            </a:r>
            <a:r>
              <a:rPr lang="en-US" i="1" dirty="0"/>
              <a:t>clostridium </a:t>
            </a:r>
            <a:r>
              <a:rPr lang="en-US" i="1" dirty="0" err="1"/>
              <a:t>hastiforme</a:t>
            </a:r>
            <a:r>
              <a:rPr lang="en-US" i="1" dirty="0"/>
              <a:t> </a:t>
            </a:r>
            <a:r>
              <a:rPr lang="en-US" dirty="0" smtClean="0"/>
              <a:t>and </a:t>
            </a:r>
            <a:r>
              <a:rPr lang="en-US" i="1" dirty="0" err="1"/>
              <a:t>clostidium</a:t>
            </a:r>
            <a:r>
              <a:rPr lang="en-US" i="1" dirty="0"/>
              <a:t> </a:t>
            </a:r>
            <a:r>
              <a:rPr lang="en-US" i="1" dirty="0" err="1"/>
              <a:t>hastiforme</a:t>
            </a:r>
            <a:r>
              <a:rPr lang="en-US" dirty="0"/>
              <a:t> like bacterium </a:t>
            </a:r>
            <a:r>
              <a:rPr lang="en-US" dirty="0" smtClean="0"/>
              <a:t>that </a:t>
            </a:r>
            <a:r>
              <a:rPr lang="en-US" dirty="0"/>
              <a:t>were higher with the antibiotics treatment only in iso8-13 culture, and </a:t>
            </a:r>
            <a:r>
              <a:rPr lang="en-US" i="1" dirty="0"/>
              <a:t>Clostridium </a:t>
            </a:r>
            <a:r>
              <a:rPr lang="en-US" i="1" dirty="0" err="1"/>
              <a:t>aminovalericum</a:t>
            </a:r>
            <a:r>
              <a:rPr lang="en-US" dirty="0" err="1"/>
              <a:t>that</a:t>
            </a:r>
            <a:r>
              <a:rPr lang="en-US" dirty="0"/>
              <a:t> </a:t>
            </a:r>
            <a:r>
              <a:rPr lang="en-US" dirty="0" smtClean="0"/>
              <a:t>that was </a:t>
            </a:r>
            <a:r>
              <a:rPr lang="en-US" dirty="0"/>
              <a:t>higher with antibiotics treatment both in iso8-12 and iso8-13 </a:t>
            </a:r>
            <a:r>
              <a:rPr lang="en-US" dirty="0" smtClean="0"/>
              <a:t>cultures.  </a:t>
            </a:r>
            <a:endParaRPr lang="en-US" dirty="0"/>
          </a:p>
        </p:txBody>
      </p:sp>
      <p:sp>
        <p:nvSpPr>
          <p:cNvPr id="5" name="מציין מיקום של מספר שקופית 4"/>
          <p:cNvSpPr>
            <a:spLocks noGrp="1"/>
          </p:cNvSpPr>
          <p:nvPr>
            <p:ph type="sldNum" sz="quarter" idx="12"/>
          </p:nvPr>
        </p:nvSpPr>
        <p:spPr/>
        <p:txBody>
          <a:bodyPr/>
          <a:lstStyle/>
          <a:p>
            <a:fld id="{CA56FB01-393C-41AC-9EAD-3B5232C2AFB2}" type="slidenum">
              <a:rPr lang="en-US" smtClean="0"/>
              <a:t>17</a:t>
            </a:fld>
            <a:endParaRPr lang="en-US"/>
          </a:p>
        </p:txBody>
      </p:sp>
    </p:spTree>
    <p:extLst>
      <p:ext uri="{BB962C8B-B14F-4D97-AF65-F5344CB8AC3E}">
        <p14:creationId xmlns:p14="http://schemas.microsoft.com/office/powerpoint/2010/main" val="413918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קבוצה 20"/>
          <p:cNvGrpSpPr/>
          <p:nvPr/>
        </p:nvGrpSpPr>
        <p:grpSpPr>
          <a:xfrm>
            <a:off x="455470" y="133906"/>
            <a:ext cx="7572914" cy="6440256"/>
            <a:chOff x="455470" y="133906"/>
            <a:chExt cx="7572914" cy="6440256"/>
          </a:xfrm>
        </p:grpSpPr>
        <p:grpSp>
          <p:nvGrpSpPr>
            <p:cNvPr id="4" name="קבוצה 3"/>
            <p:cNvGrpSpPr/>
            <p:nvPr/>
          </p:nvGrpSpPr>
          <p:grpSpPr>
            <a:xfrm>
              <a:off x="1115616" y="133906"/>
              <a:ext cx="6912768" cy="6440256"/>
              <a:chOff x="0" y="1"/>
              <a:chExt cx="8136904" cy="11233247"/>
            </a:xfrm>
          </p:grpSpPr>
          <p:graphicFrame>
            <p:nvGraphicFramePr>
              <p:cNvPr id="5" name="תרשים 4"/>
              <p:cNvGraphicFramePr>
                <a:graphicFrameLocks/>
              </p:cNvGraphicFramePr>
              <p:nvPr>
                <p:extLst>
                  <p:ext uri="{D42A27DB-BD31-4B8C-83A1-F6EECF244321}">
                    <p14:modId xmlns:p14="http://schemas.microsoft.com/office/powerpoint/2010/main" val="1373346324"/>
                  </p:ext>
                </p:extLst>
              </p:nvPr>
            </p:nvGraphicFramePr>
            <p:xfrm>
              <a:off x="0" y="1"/>
              <a:ext cx="3960440" cy="26517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תרשים 5"/>
              <p:cNvGraphicFramePr>
                <a:graphicFrameLocks/>
              </p:cNvGraphicFramePr>
              <p:nvPr>
                <p:extLst>
                  <p:ext uri="{D42A27DB-BD31-4B8C-83A1-F6EECF244321}">
                    <p14:modId xmlns:p14="http://schemas.microsoft.com/office/powerpoint/2010/main" val="3882504845"/>
                  </p:ext>
                </p:extLst>
              </p:nvPr>
            </p:nvGraphicFramePr>
            <p:xfrm>
              <a:off x="4176464" y="6467"/>
              <a:ext cx="3960440"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תרשים 6"/>
              <p:cNvGraphicFramePr>
                <a:graphicFrameLocks/>
              </p:cNvGraphicFramePr>
              <p:nvPr/>
            </p:nvGraphicFramePr>
            <p:xfrm>
              <a:off x="0" y="2880320"/>
              <a:ext cx="3960440" cy="266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תרשים 7"/>
              <p:cNvGraphicFramePr>
                <a:graphicFrameLocks/>
              </p:cNvGraphicFramePr>
              <p:nvPr/>
            </p:nvGraphicFramePr>
            <p:xfrm>
              <a:off x="4176464" y="2880320"/>
              <a:ext cx="3960440" cy="2664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תרשים 8"/>
              <p:cNvGraphicFramePr>
                <a:graphicFrameLocks/>
              </p:cNvGraphicFramePr>
              <p:nvPr>
                <p:extLst>
                  <p:ext uri="{D42A27DB-BD31-4B8C-83A1-F6EECF244321}">
                    <p14:modId xmlns:p14="http://schemas.microsoft.com/office/powerpoint/2010/main" val="35191573"/>
                  </p:ext>
                </p:extLst>
              </p:nvPr>
            </p:nvGraphicFramePr>
            <p:xfrm>
              <a:off x="0" y="5760640"/>
              <a:ext cx="3960439" cy="266429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תרשים 9"/>
              <p:cNvGraphicFramePr>
                <a:graphicFrameLocks/>
              </p:cNvGraphicFramePr>
              <p:nvPr>
                <p:extLst>
                  <p:ext uri="{D42A27DB-BD31-4B8C-83A1-F6EECF244321}">
                    <p14:modId xmlns:p14="http://schemas.microsoft.com/office/powerpoint/2010/main" val="2994732847"/>
                  </p:ext>
                </p:extLst>
              </p:nvPr>
            </p:nvGraphicFramePr>
            <p:xfrm>
              <a:off x="4176464" y="5760640"/>
              <a:ext cx="3960440" cy="266429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1" name="תרשים 10"/>
              <p:cNvGraphicFramePr>
                <a:graphicFrameLocks/>
              </p:cNvGraphicFramePr>
              <p:nvPr>
                <p:extLst>
                  <p:ext uri="{D42A27DB-BD31-4B8C-83A1-F6EECF244321}">
                    <p14:modId xmlns:p14="http://schemas.microsoft.com/office/powerpoint/2010/main" val="212048461"/>
                  </p:ext>
                </p:extLst>
              </p:nvPr>
            </p:nvGraphicFramePr>
            <p:xfrm>
              <a:off x="2016224" y="8568952"/>
              <a:ext cx="3960440" cy="2664296"/>
            </p:xfrm>
            <a:graphic>
              <a:graphicData uri="http://schemas.openxmlformats.org/drawingml/2006/chart">
                <c:chart xmlns:c="http://schemas.openxmlformats.org/drawingml/2006/chart" xmlns:r="http://schemas.openxmlformats.org/officeDocument/2006/relationships" r:id="rId8"/>
              </a:graphicData>
            </a:graphic>
          </p:graphicFrame>
          <p:sp>
            <p:nvSpPr>
              <p:cNvPr id="12" name="TextBox 11"/>
              <p:cNvSpPr txBox="1"/>
              <p:nvPr/>
            </p:nvSpPr>
            <p:spPr>
              <a:xfrm>
                <a:off x="26383" y="2320729"/>
                <a:ext cx="252028" cy="350003"/>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a</a:t>
                </a:r>
                <a:endParaRPr lang="en-US" sz="1200">
                  <a:effectLst/>
                  <a:latin typeface="Times New Roman"/>
                  <a:ea typeface="Times New Roman"/>
                </a:endParaRPr>
              </a:p>
            </p:txBody>
          </p:sp>
          <p:sp>
            <p:nvSpPr>
              <p:cNvPr id="13" name="TextBox 12"/>
              <p:cNvSpPr txBox="1"/>
              <p:nvPr/>
            </p:nvSpPr>
            <p:spPr>
              <a:xfrm>
                <a:off x="4176142" y="2320701"/>
                <a:ext cx="252028" cy="350028"/>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b</a:t>
                </a:r>
                <a:endParaRPr lang="en-US" sz="1200">
                  <a:effectLst/>
                  <a:latin typeface="Times New Roman"/>
                  <a:ea typeface="Times New Roman"/>
                </a:endParaRPr>
              </a:p>
            </p:txBody>
          </p:sp>
          <p:sp>
            <p:nvSpPr>
              <p:cNvPr id="14" name="TextBox 13"/>
              <p:cNvSpPr txBox="1"/>
              <p:nvPr/>
            </p:nvSpPr>
            <p:spPr>
              <a:xfrm>
                <a:off x="26383" y="5153883"/>
                <a:ext cx="252028" cy="390662"/>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c</a:t>
                </a:r>
                <a:endParaRPr lang="en-US" sz="1200">
                  <a:effectLst/>
                  <a:latin typeface="Times New Roman"/>
                  <a:ea typeface="Times New Roman"/>
                </a:endParaRPr>
              </a:p>
            </p:txBody>
          </p:sp>
          <p:sp>
            <p:nvSpPr>
              <p:cNvPr id="15" name="TextBox 14"/>
              <p:cNvSpPr txBox="1"/>
              <p:nvPr/>
            </p:nvSpPr>
            <p:spPr>
              <a:xfrm>
                <a:off x="4176142" y="5159540"/>
                <a:ext cx="252028" cy="384935"/>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d</a:t>
                </a:r>
                <a:endParaRPr lang="en-US" sz="1200">
                  <a:effectLst/>
                  <a:latin typeface="Times New Roman"/>
                  <a:ea typeface="Times New Roman"/>
                </a:endParaRPr>
              </a:p>
            </p:txBody>
          </p:sp>
          <p:sp>
            <p:nvSpPr>
              <p:cNvPr id="16" name="TextBox 15"/>
              <p:cNvSpPr txBox="1"/>
              <p:nvPr/>
            </p:nvSpPr>
            <p:spPr>
              <a:xfrm>
                <a:off x="26383" y="8034165"/>
                <a:ext cx="252028" cy="390663"/>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e</a:t>
                </a:r>
                <a:endParaRPr lang="en-US" sz="1200">
                  <a:effectLst/>
                  <a:latin typeface="Times New Roman"/>
                  <a:ea typeface="Times New Roman"/>
                </a:endParaRPr>
              </a:p>
            </p:txBody>
          </p:sp>
          <p:sp>
            <p:nvSpPr>
              <p:cNvPr id="17" name="TextBox 16"/>
              <p:cNvSpPr txBox="1"/>
              <p:nvPr/>
            </p:nvSpPr>
            <p:spPr>
              <a:xfrm>
                <a:off x="4176142" y="8034063"/>
                <a:ext cx="251686" cy="390765"/>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f</a:t>
                </a:r>
                <a:endParaRPr lang="en-US" sz="1200">
                  <a:effectLst/>
                  <a:latin typeface="Times New Roman"/>
                  <a:ea typeface="Times New Roman"/>
                </a:endParaRPr>
              </a:p>
            </p:txBody>
          </p:sp>
          <p:sp>
            <p:nvSpPr>
              <p:cNvPr id="18" name="TextBox 17"/>
              <p:cNvSpPr txBox="1"/>
              <p:nvPr/>
            </p:nvSpPr>
            <p:spPr>
              <a:xfrm>
                <a:off x="2042371" y="10923103"/>
                <a:ext cx="252029" cy="309486"/>
              </a:xfrm>
              <a:prstGeom prst="rect">
                <a:avLst/>
              </a:prstGeom>
              <a:noFill/>
            </p:spPr>
            <p:txBody>
              <a:bodyPr wrap="square" rtlCol="0">
                <a:noAutofit/>
              </a:bodyPr>
              <a:lstStyle/>
              <a:p>
                <a:pPr>
                  <a:spcAft>
                    <a:spcPts val="0"/>
                  </a:spcAft>
                </a:pPr>
                <a:r>
                  <a:rPr lang="en-US" sz="1000" kern="1200">
                    <a:solidFill>
                      <a:srgbClr val="000000"/>
                    </a:solidFill>
                    <a:effectLst/>
                    <a:latin typeface="Calibri"/>
                    <a:ea typeface="Times New Roman"/>
                    <a:cs typeface="Arial"/>
                  </a:rPr>
                  <a:t>g</a:t>
                </a:r>
                <a:endParaRPr lang="en-US" sz="1200">
                  <a:effectLst/>
                  <a:latin typeface="Times New Roman"/>
                  <a:ea typeface="Times New Roman"/>
                </a:endParaRPr>
              </a:p>
            </p:txBody>
          </p:sp>
        </p:grpSp>
        <p:sp>
          <p:nvSpPr>
            <p:cNvPr id="20" name="מלבן 19"/>
            <p:cNvSpPr/>
            <p:nvPr/>
          </p:nvSpPr>
          <p:spPr>
            <a:xfrm>
              <a:off x="455470" y="5157192"/>
              <a:ext cx="2244321" cy="1015663"/>
            </a:xfrm>
            <a:prstGeom prst="rect">
              <a:avLst/>
            </a:prstGeom>
          </p:spPr>
          <p:txBody>
            <a:bodyPr wrap="square">
              <a:spAutoFit/>
            </a:bodyPr>
            <a:lstStyle/>
            <a:p>
              <a:r>
                <a:rPr lang="en-US" sz="1200" dirty="0"/>
                <a:t>Differences in the amounts of </a:t>
              </a:r>
              <a:r>
                <a:rPr lang="en-US" sz="1200" dirty="0" smtClean="0"/>
                <a:t>methanogen </a:t>
              </a:r>
              <a:r>
                <a:rPr lang="en-US" sz="1200" dirty="0"/>
                <a:t>and the examined bacteria with (+ab) and without (-ab) antibiotics treatment in </a:t>
              </a:r>
              <a:r>
                <a:rPr lang="en-US" sz="1200" dirty="0" smtClean="0"/>
                <a:t>iso-8 </a:t>
              </a:r>
              <a:r>
                <a:rPr lang="en-US" sz="1200" dirty="0"/>
                <a:t>cultures</a:t>
              </a:r>
            </a:p>
          </p:txBody>
        </p:sp>
      </p:gr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18</a:t>
            </a:fld>
            <a:endParaRPr lang="en-US"/>
          </a:p>
        </p:txBody>
      </p:sp>
    </p:spTree>
    <p:extLst>
      <p:ext uri="{BB962C8B-B14F-4D97-AF65-F5344CB8AC3E}">
        <p14:creationId xmlns:p14="http://schemas.microsoft.com/office/powerpoint/2010/main" val="6709474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0258" y="214542"/>
            <a:ext cx="8640960" cy="646331"/>
          </a:xfrm>
          <a:prstGeom prst="rect">
            <a:avLst/>
          </a:prstGeom>
        </p:spPr>
        <p:txBody>
          <a:bodyPr wrap="square">
            <a:spAutoFit/>
          </a:bodyPr>
          <a:lstStyle/>
          <a:p>
            <a:r>
              <a:rPr lang="en-US" dirty="0"/>
              <a:t>In order to summarize the relation between the methanogen and the examined bacteria which are present in its culture, a table was </a:t>
            </a:r>
            <a:r>
              <a:rPr lang="en-US" dirty="0" smtClean="0"/>
              <a:t>built.</a:t>
            </a:r>
            <a:endParaRPr lang="en-US" dirty="0"/>
          </a:p>
        </p:txBody>
      </p:sp>
      <p:grpSp>
        <p:nvGrpSpPr>
          <p:cNvPr id="7" name="קבוצה 6"/>
          <p:cNvGrpSpPr/>
          <p:nvPr/>
        </p:nvGrpSpPr>
        <p:grpSpPr>
          <a:xfrm>
            <a:off x="190864" y="1052736"/>
            <a:ext cx="8356690" cy="2896070"/>
            <a:chOff x="207988" y="1405671"/>
            <a:chExt cx="8356690" cy="318461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88" y="1405671"/>
              <a:ext cx="8356690" cy="2577036"/>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320258" y="4013201"/>
              <a:ext cx="8244420" cy="577081"/>
            </a:xfrm>
            <a:prstGeom prst="rect">
              <a:avLst/>
            </a:prstGeom>
          </p:spPr>
          <p:txBody>
            <a:bodyPr wrap="square">
              <a:spAutoFit/>
            </a:bodyPr>
            <a:lstStyle/>
            <a:p>
              <a:r>
                <a:rPr lang="en-US" sz="1050" dirty="0"/>
                <a:t>Table 2: summarize of the relation between the methanogen amount change and the examined bacteria amount changes based on 16s </a:t>
              </a:r>
              <a:r>
                <a:rPr lang="en-US" sz="1050" dirty="0" err="1"/>
                <a:t>rRNA</a:t>
              </a:r>
              <a:r>
                <a:rPr lang="en-US" sz="1050" dirty="0"/>
                <a:t> gene copies count by </a:t>
              </a:r>
              <a:r>
                <a:rPr lang="en-US" sz="1050" dirty="0" err="1"/>
                <a:t>qPCR</a:t>
              </a:r>
              <a:r>
                <a:rPr lang="en-US" sz="1050" dirty="0"/>
                <a:t>. (-) colored in red represents inverse relation meaning when one increases the other decreases. (+) colored in green represents direct relation meaning when one decreases the other decreases also. N/A- not detected in the sample. </a:t>
              </a:r>
            </a:p>
          </p:txBody>
        </p:sp>
      </p:grpSp>
      <p:sp>
        <p:nvSpPr>
          <p:cNvPr id="8" name="מלבן 7"/>
          <p:cNvSpPr/>
          <p:nvPr/>
        </p:nvSpPr>
        <p:spPr>
          <a:xfrm>
            <a:off x="303134" y="4264223"/>
            <a:ext cx="8244420" cy="923330"/>
          </a:xfrm>
          <a:prstGeom prst="rect">
            <a:avLst/>
          </a:prstGeom>
        </p:spPr>
        <p:txBody>
          <a:bodyPr wrap="square">
            <a:spAutoFit/>
          </a:bodyPr>
          <a:lstStyle/>
          <a:p>
            <a:r>
              <a:rPr lang="en-US" dirty="0"/>
              <a:t>We can see that regarding the methanogen of iso-6 cultures, </a:t>
            </a:r>
            <a:r>
              <a:rPr lang="en-US" i="1" dirty="0"/>
              <a:t>M. </a:t>
            </a:r>
            <a:r>
              <a:rPr lang="en-US" i="1" dirty="0" err="1"/>
              <a:t>gottschalkii</a:t>
            </a:r>
            <a:r>
              <a:rPr lang="en-US" i="1" dirty="0"/>
              <a:t> </a:t>
            </a:r>
            <a:r>
              <a:rPr lang="en-US" dirty="0"/>
              <a:t>methanogen like, most of the examined bacteria are negative correlated with this methanogen</a:t>
            </a:r>
          </a:p>
        </p:txBody>
      </p:sp>
      <p:sp>
        <p:nvSpPr>
          <p:cNvPr id="9" name="מלבן 8"/>
          <p:cNvSpPr/>
          <p:nvPr/>
        </p:nvSpPr>
        <p:spPr>
          <a:xfrm>
            <a:off x="323528" y="5187553"/>
            <a:ext cx="8241150" cy="1477328"/>
          </a:xfrm>
          <a:prstGeom prst="rect">
            <a:avLst/>
          </a:prstGeom>
        </p:spPr>
        <p:txBody>
          <a:bodyPr wrap="square">
            <a:spAutoFit/>
          </a:bodyPr>
          <a:lstStyle/>
          <a:p>
            <a:r>
              <a:rPr lang="en-US" dirty="0" smtClean="0"/>
              <a:t>Regarding </a:t>
            </a:r>
            <a:r>
              <a:rPr lang="en-US" dirty="0"/>
              <a:t>the methanogen in iso8-12 culture, most of the examined bacteria are positive correlated with it except </a:t>
            </a:r>
            <a:r>
              <a:rPr lang="en-US" i="1" dirty="0"/>
              <a:t>Clostridium </a:t>
            </a:r>
            <a:r>
              <a:rPr lang="en-US" i="1" dirty="0" err="1"/>
              <a:t>aminovalericum</a:t>
            </a:r>
            <a:r>
              <a:rPr lang="en-US" i="1" dirty="0"/>
              <a:t> </a:t>
            </a:r>
            <a:r>
              <a:rPr lang="en-US" dirty="0"/>
              <a:t>which is negative correlated. This bacterium is also negative correlated with the methanogen in iso8-13 culture. Both of the </a:t>
            </a:r>
            <a:r>
              <a:rPr lang="en-US" i="1" dirty="0"/>
              <a:t>clostridium </a:t>
            </a:r>
            <a:r>
              <a:rPr lang="en-US" i="1" dirty="0" err="1"/>
              <a:t>hastiforme</a:t>
            </a:r>
            <a:r>
              <a:rPr lang="en-US" dirty="0"/>
              <a:t> bacteria are negative correlated with the methanogen in iso8-13 culture.</a:t>
            </a:r>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19</a:t>
            </a:fld>
            <a:endParaRPr lang="en-US"/>
          </a:p>
        </p:txBody>
      </p:sp>
    </p:spTree>
    <p:extLst>
      <p:ext uri="{BB962C8B-B14F-4D97-AF65-F5344CB8AC3E}">
        <p14:creationId xmlns:p14="http://schemas.microsoft.com/office/powerpoint/2010/main" val="27448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88032" y="241290"/>
            <a:ext cx="8244408" cy="923330"/>
          </a:xfrm>
          <a:prstGeom prst="rect">
            <a:avLst/>
          </a:prstGeom>
        </p:spPr>
        <p:txBody>
          <a:bodyPr wrap="square">
            <a:spAutoFit/>
          </a:bodyPr>
          <a:lstStyle/>
          <a:p>
            <a:r>
              <a:rPr lang="en-US" dirty="0"/>
              <a:t>The ruminant animal </a:t>
            </a:r>
            <a:r>
              <a:rPr lang="en-US" dirty="0" smtClean="0"/>
              <a:t>dependents </a:t>
            </a:r>
            <a:r>
              <a:rPr lang="en-US" dirty="0"/>
              <a:t>on microorganisms residing in its upper digestive tract to digest and ferment plant cell-wall polysaccharides into absorbable energy sources such as short chain volatile fatty acids. </a:t>
            </a:r>
          </a:p>
        </p:txBody>
      </p:sp>
      <p:pic>
        <p:nvPicPr>
          <p:cNvPr id="5" name="תמונה 4" descr="http://www.cattle-empire.net/sites/default/files/cow_stomach.jpg"/>
          <p:cNvPicPr/>
          <p:nvPr/>
        </p:nvPicPr>
        <p:blipFill>
          <a:blip r:embed="rId2">
            <a:extLst>
              <a:ext uri="{28A0092B-C50C-407E-A947-70E740481C1C}">
                <a14:useLocalDpi xmlns:a14="http://schemas.microsoft.com/office/drawing/2010/main" val="0"/>
              </a:ext>
            </a:extLst>
          </a:blip>
          <a:srcRect/>
          <a:stretch>
            <a:fillRect/>
          </a:stretch>
        </p:blipFill>
        <p:spPr bwMode="auto">
          <a:xfrm>
            <a:off x="1597186" y="3140968"/>
            <a:ext cx="5626100" cy="3168352"/>
          </a:xfrm>
          <a:prstGeom prst="rect">
            <a:avLst/>
          </a:prstGeom>
          <a:noFill/>
          <a:ln>
            <a:noFill/>
          </a:ln>
        </p:spPr>
      </p:pic>
      <p:sp>
        <p:nvSpPr>
          <p:cNvPr id="6" name="מלבן 5"/>
          <p:cNvSpPr/>
          <p:nvPr/>
        </p:nvSpPr>
        <p:spPr>
          <a:xfrm>
            <a:off x="288032" y="1988840"/>
            <a:ext cx="8244408" cy="646331"/>
          </a:xfrm>
          <a:prstGeom prst="rect">
            <a:avLst/>
          </a:prstGeom>
        </p:spPr>
        <p:txBody>
          <a:bodyPr wrap="square">
            <a:spAutoFit/>
          </a:bodyPr>
          <a:lstStyle/>
          <a:p>
            <a:r>
              <a:rPr lang="en-US" dirty="0"/>
              <a:t>The microbial community inhabiting the rumen is very diverse, containing bacteria, fungi, protozoa, </a:t>
            </a:r>
            <a:r>
              <a:rPr lang="en-US" dirty="0" err="1"/>
              <a:t>methanogenic</a:t>
            </a:r>
            <a:r>
              <a:rPr lang="en-US" dirty="0"/>
              <a:t> </a:t>
            </a:r>
            <a:r>
              <a:rPr lang="en-US" dirty="0" err="1"/>
              <a:t>archaea</a:t>
            </a:r>
            <a:r>
              <a:rPr lang="en-US" dirty="0"/>
              <a:t> and phages</a:t>
            </a:r>
          </a:p>
        </p:txBody>
      </p:sp>
      <p:sp>
        <p:nvSpPr>
          <p:cNvPr id="2" name="מלבן 1"/>
          <p:cNvSpPr/>
          <p:nvPr/>
        </p:nvSpPr>
        <p:spPr>
          <a:xfrm>
            <a:off x="288032" y="1194838"/>
            <a:ext cx="8244408" cy="646331"/>
          </a:xfrm>
          <a:prstGeom prst="rect">
            <a:avLst/>
          </a:prstGeom>
        </p:spPr>
        <p:txBody>
          <a:bodyPr wrap="square">
            <a:spAutoFit/>
          </a:bodyPr>
          <a:lstStyle/>
          <a:p>
            <a:r>
              <a:rPr lang="en-US" dirty="0"/>
              <a:t>The rumen is a pre-gastric anaerobic fermentation chamber at the upper digestive tract of the animal that houses mixed community of microorganisms</a:t>
            </a:r>
          </a:p>
        </p:txBody>
      </p:sp>
      <p:sp>
        <p:nvSpPr>
          <p:cNvPr id="3" name="מציין מיקום של מספר שקופית 2"/>
          <p:cNvSpPr>
            <a:spLocks noGrp="1"/>
          </p:cNvSpPr>
          <p:nvPr>
            <p:ph type="sldNum" sz="quarter" idx="12"/>
          </p:nvPr>
        </p:nvSpPr>
        <p:spPr/>
        <p:txBody>
          <a:bodyPr/>
          <a:lstStyle/>
          <a:p>
            <a:fld id="{CA56FB01-393C-41AC-9EAD-3B5232C2AFB2}" type="slidenum">
              <a:rPr lang="en-US" smtClean="0"/>
              <a:t>2</a:t>
            </a:fld>
            <a:endParaRPr lang="en-US"/>
          </a:p>
        </p:txBody>
      </p:sp>
    </p:spTree>
    <p:extLst>
      <p:ext uri="{BB962C8B-B14F-4D97-AF65-F5344CB8AC3E}">
        <p14:creationId xmlns:p14="http://schemas.microsoft.com/office/powerpoint/2010/main" val="161402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51520" y="260648"/>
            <a:ext cx="1247457" cy="369332"/>
          </a:xfrm>
          <a:prstGeom prst="rect">
            <a:avLst/>
          </a:prstGeom>
        </p:spPr>
        <p:txBody>
          <a:bodyPr wrap="none">
            <a:spAutoFit/>
          </a:bodyPr>
          <a:lstStyle/>
          <a:p>
            <a:r>
              <a:rPr lang="en-US" b="1" u="sng" dirty="0"/>
              <a:t>Discussion:</a:t>
            </a:r>
            <a:endParaRPr lang="en-US" dirty="0"/>
          </a:p>
        </p:txBody>
      </p:sp>
      <p:sp>
        <p:nvSpPr>
          <p:cNvPr id="5" name="מלבן 4"/>
          <p:cNvSpPr/>
          <p:nvPr/>
        </p:nvSpPr>
        <p:spPr>
          <a:xfrm>
            <a:off x="251520" y="836712"/>
            <a:ext cx="8496944" cy="923330"/>
          </a:xfrm>
          <a:prstGeom prst="rect">
            <a:avLst/>
          </a:prstGeom>
        </p:spPr>
        <p:txBody>
          <a:bodyPr wrap="square">
            <a:spAutoFit/>
          </a:bodyPr>
          <a:lstStyle/>
          <a:p>
            <a:r>
              <a:rPr lang="en-US" dirty="0"/>
              <a:t>Negative interaction such as competition can exist between one or more of the examined bacteria and the methanogen from iso-6 cultures</a:t>
            </a:r>
            <a:r>
              <a:rPr lang="en-US" dirty="0" smtClean="0"/>
              <a:t>. </a:t>
            </a:r>
            <a:r>
              <a:rPr lang="en-US" dirty="0"/>
              <a:t>This methanogen belongs to the </a:t>
            </a:r>
            <a:r>
              <a:rPr lang="en-US" i="1" dirty="0" err="1"/>
              <a:t>methanobrevibacter</a:t>
            </a:r>
            <a:r>
              <a:rPr lang="en-US" dirty="0"/>
              <a:t> genus which most of its members use CO</a:t>
            </a:r>
            <a:r>
              <a:rPr lang="en-US" baseline="-25000" dirty="0"/>
              <a:t>2</a:t>
            </a:r>
            <a:r>
              <a:rPr lang="en-US" dirty="0"/>
              <a:t> and H</a:t>
            </a:r>
            <a:r>
              <a:rPr lang="en-US" baseline="-25000" dirty="0"/>
              <a:t>2</a:t>
            </a:r>
            <a:r>
              <a:rPr lang="en-US" dirty="0"/>
              <a:t> to form CH</a:t>
            </a:r>
            <a:r>
              <a:rPr lang="en-US" baseline="-25000" dirty="0"/>
              <a:t>4</a:t>
            </a:r>
            <a:r>
              <a:rPr lang="en-US" dirty="0"/>
              <a:t>.</a:t>
            </a:r>
          </a:p>
        </p:txBody>
      </p:sp>
      <p:sp>
        <p:nvSpPr>
          <p:cNvPr id="6" name="מלבן 5"/>
          <p:cNvSpPr/>
          <p:nvPr/>
        </p:nvSpPr>
        <p:spPr>
          <a:xfrm>
            <a:off x="251520" y="1951672"/>
            <a:ext cx="8496944" cy="923330"/>
          </a:xfrm>
          <a:prstGeom prst="rect">
            <a:avLst/>
          </a:prstGeom>
        </p:spPr>
        <p:txBody>
          <a:bodyPr wrap="square">
            <a:spAutoFit/>
          </a:bodyPr>
          <a:lstStyle/>
          <a:p>
            <a:r>
              <a:rPr lang="en-US" dirty="0"/>
              <a:t>These bacteria and methanogen can compete each other on other vital ingredients in the media such as vitamins, essentials amino acids, nitrogen source, trace elements and other unknown vital ingredients in the rumen fluid.</a:t>
            </a:r>
          </a:p>
        </p:txBody>
      </p:sp>
      <p:sp>
        <p:nvSpPr>
          <p:cNvPr id="7" name="מלבן 6"/>
          <p:cNvSpPr/>
          <p:nvPr/>
        </p:nvSpPr>
        <p:spPr>
          <a:xfrm>
            <a:off x="251520" y="2996952"/>
            <a:ext cx="8496944" cy="1477328"/>
          </a:xfrm>
          <a:prstGeom prst="rect">
            <a:avLst/>
          </a:prstGeom>
        </p:spPr>
        <p:txBody>
          <a:bodyPr wrap="square">
            <a:spAutoFit/>
          </a:bodyPr>
          <a:lstStyle/>
          <a:p>
            <a:r>
              <a:rPr lang="en-US" dirty="0"/>
              <a:t>Negative correlation can also be due to the presence of the bacterium </a:t>
            </a:r>
            <a:r>
              <a:rPr lang="en-US" i="1" dirty="0" err="1"/>
              <a:t>Sporanaerobacter</a:t>
            </a:r>
            <a:r>
              <a:rPr lang="en-US" i="1" dirty="0"/>
              <a:t> </a:t>
            </a:r>
            <a:r>
              <a:rPr lang="en-US" i="1" dirty="0" err="1" smtClean="0"/>
              <a:t>acetigenes</a:t>
            </a:r>
            <a:r>
              <a:rPr lang="en-US" i="1" dirty="0" smtClean="0"/>
              <a:t>. </a:t>
            </a:r>
            <a:r>
              <a:rPr lang="en-US" dirty="0"/>
              <a:t>This is a strictly anaerobic bacterium which </a:t>
            </a:r>
            <a:r>
              <a:rPr lang="en-US" dirty="0" err="1"/>
              <a:t>facultatively</a:t>
            </a:r>
            <a:r>
              <a:rPr lang="en-US" dirty="0"/>
              <a:t> uses elemental sulfur as a terminal electron acceptor, producing </a:t>
            </a:r>
            <a:r>
              <a:rPr lang="en-US" dirty="0" smtClean="0"/>
              <a:t>sulfide. </a:t>
            </a:r>
            <a:r>
              <a:rPr lang="en-US" dirty="0"/>
              <a:t>Sulfide is a known </a:t>
            </a:r>
            <a:r>
              <a:rPr lang="en-US" dirty="0" err="1"/>
              <a:t>methanogenesis</a:t>
            </a:r>
            <a:r>
              <a:rPr lang="en-US" dirty="0"/>
              <a:t> inhibitor (sulfide and sulfate inhibition of </a:t>
            </a:r>
            <a:r>
              <a:rPr lang="en-US" dirty="0" err="1"/>
              <a:t>methanogenesis</a:t>
            </a:r>
            <a:r>
              <a:rPr lang="en-US" dirty="0"/>
              <a:t>) as it converts to hydrogen sulfide (H</a:t>
            </a:r>
            <a:r>
              <a:rPr lang="en-US" baseline="-25000" dirty="0"/>
              <a:t>2</a:t>
            </a:r>
            <a:r>
              <a:rPr lang="en-US" dirty="0"/>
              <a:t>S) which is toxic to </a:t>
            </a:r>
            <a:r>
              <a:rPr lang="en-US" dirty="0" smtClean="0"/>
              <a:t>methanogens.</a:t>
            </a:r>
            <a:endParaRPr lang="en-US" dirty="0"/>
          </a:p>
        </p:txBody>
      </p:sp>
      <p:sp>
        <p:nvSpPr>
          <p:cNvPr id="8" name="מלבן 7"/>
          <p:cNvSpPr/>
          <p:nvPr/>
        </p:nvSpPr>
        <p:spPr>
          <a:xfrm>
            <a:off x="251520" y="4797152"/>
            <a:ext cx="8496944" cy="646331"/>
          </a:xfrm>
          <a:prstGeom prst="rect">
            <a:avLst/>
          </a:prstGeom>
        </p:spPr>
        <p:txBody>
          <a:bodyPr wrap="square">
            <a:spAutoFit/>
          </a:bodyPr>
          <a:lstStyle/>
          <a:p>
            <a:r>
              <a:rPr lang="en-US" dirty="0"/>
              <a:t>Therefore the assumption is that when this bacterium is reduced, H</a:t>
            </a:r>
            <a:r>
              <a:rPr lang="en-US" baseline="-25000" dirty="0"/>
              <a:t>2</a:t>
            </a:r>
            <a:r>
              <a:rPr lang="en-US" dirty="0"/>
              <a:t>S formation is reduces also and </a:t>
            </a:r>
            <a:r>
              <a:rPr lang="en-US" dirty="0" err="1"/>
              <a:t>methanogenesis</a:t>
            </a:r>
            <a:r>
              <a:rPr lang="en-US" dirty="0"/>
              <a:t> can take place.</a:t>
            </a:r>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20</a:t>
            </a:fld>
            <a:endParaRPr lang="en-US"/>
          </a:p>
        </p:txBody>
      </p:sp>
    </p:spTree>
    <p:extLst>
      <p:ext uri="{BB962C8B-B14F-4D97-AF65-F5344CB8AC3E}">
        <p14:creationId xmlns:p14="http://schemas.microsoft.com/office/powerpoint/2010/main" val="167349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95536" y="404664"/>
            <a:ext cx="8064896" cy="646331"/>
          </a:xfrm>
          <a:prstGeom prst="rect">
            <a:avLst/>
          </a:prstGeom>
        </p:spPr>
        <p:txBody>
          <a:bodyPr wrap="square">
            <a:spAutoFit/>
          </a:bodyPr>
          <a:lstStyle/>
          <a:p>
            <a:r>
              <a:rPr lang="en-US" dirty="0"/>
              <a:t>More interesting is the </a:t>
            </a:r>
            <a:r>
              <a:rPr lang="en-US" b="1" u="sng" dirty="0"/>
              <a:t>positive correlation </a:t>
            </a:r>
            <a:r>
              <a:rPr lang="en-US" dirty="0"/>
              <a:t>between iso8-12 and iso8-13 methanogens and some of the examined bacteria.</a:t>
            </a:r>
          </a:p>
        </p:txBody>
      </p:sp>
      <p:sp>
        <p:nvSpPr>
          <p:cNvPr id="5" name="מלבן 4"/>
          <p:cNvSpPr/>
          <p:nvPr/>
        </p:nvSpPr>
        <p:spPr>
          <a:xfrm>
            <a:off x="403144" y="1050995"/>
            <a:ext cx="8064896" cy="646331"/>
          </a:xfrm>
          <a:prstGeom prst="rect">
            <a:avLst/>
          </a:prstGeom>
        </p:spPr>
        <p:txBody>
          <a:bodyPr wrap="square">
            <a:spAutoFit/>
          </a:bodyPr>
          <a:lstStyle/>
          <a:p>
            <a:r>
              <a:rPr lang="en-US" dirty="0"/>
              <a:t>The assumption is that the antibiotics did not affect the methanogen directly because methanogens are not sensitive to these antibiotics types and concentration</a:t>
            </a:r>
          </a:p>
        </p:txBody>
      </p:sp>
      <p:sp>
        <p:nvSpPr>
          <p:cNvPr id="6" name="מלבן 5"/>
          <p:cNvSpPr/>
          <p:nvPr/>
        </p:nvSpPr>
        <p:spPr>
          <a:xfrm>
            <a:off x="403144" y="1772816"/>
            <a:ext cx="8064896" cy="923330"/>
          </a:xfrm>
          <a:prstGeom prst="rect">
            <a:avLst/>
          </a:prstGeom>
        </p:spPr>
        <p:txBody>
          <a:bodyPr wrap="square">
            <a:spAutoFit/>
          </a:bodyPr>
          <a:lstStyle/>
          <a:p>
            <a:r>
              <a:rPr lang="en-US" dirty="0" smtClean="0"/>
              <a:t>The iso8 </a:t>
            </a:r>
            <a:r>
              <a:rPr lang="en-US" dirty="0"/>
              <a:t>methanogens belongs to the family </a:t>
            </a:r>
            <a:r>
              <a:rPr lang="en-US" i="1" dirty="0" err="1"/>
              <a:t>Methanomassiliicoccaceae</a:t>
            </a:r>
            <a:r>
              <a:rPr lang="en-US" i="1" dirty="0"/>
              <a:t> </a:t>
            </a:r>
            <a:r>
              <a:rPr lang="en-US" dirty="0"/>
              <a:t>which its so far known members use methyl compounds with or without H</a:t>
            </a:r>
            <a:r>
              <a:rPr lang="en-US" baseline="-25000" dirty="0"/>
              <a:t>2</a:t>
            </a:r>
            <a:r>
              <a:rPr lang="en-US" dirty="0"/>
              <a:t> to form methane and do not use CO</a:t>
            </a:r>
            <a:r>
              <a:rPr lang="en-US" baseline="-25000" dirty="0"/>
              <a:t>2</a:t>
            </a:r>
            <a:r>
              <a:rPr lang="en-US" dirty="0"/>
              <a:t> and called </a:t>
            </a:r>
            <a:r>
              <a:rPr lang="en-US" dirty="0" err="1"/>
              <a:t>methylotrophic</a:t>
            </a:r>
            <a:r>
              <a:rPr lang="en-US" dirty="0"/>
              <a:t> methanogens.</a:t>
            </a:r>
          </a:p>
        </p:txBody>
      </p:sp>
      <p:sp>
        <p:nvSpPr>
          <p:cNvPr id="7" name="מלבן 6"/>
          <p:cNvSpPr/>
          <p:nvPr/>
        </p:nvSpPr>
        <p:spPr>
          <a:xfrm>
            <a:off x="403144" y="2708920"/>
            <a:ext cx="8057287" cy="923330"/>
          </a:xfrm>
          <a:prstGeom prst="rect">
            <a:avLst/>
          </a:prstGeom>
        </p:spPr>
        <p:txBody>
          <a:bodyPr wrap="square">
            <a:spAutoFit/>
          </a:bodyPr>
          <a:lstStyle/>
          <a:p>
            <a:r>
              <a:rPr lang="en-US" dirty="0"/>
              <a:t>Recent study showed that this group of methanogens in the rumen called RCC (rumen cluster C) uses methylamines (MA’s) as their major energy and carbon </a:t>
            </a:r>
            <a:r>
              <a:rPr lang="en-US" dirty="0" smtClean="0"/>
              <a:t>source.</a:t>
            </a:r>
            <a:endParaRPr lang="en-US" dirty="0"/>
          </a:p>
        </p:txBody>
      </p:sp>
      <p:sp>
        <p:nvSpPr>
          <p:cNvPr id="8" name="מלבן 7"/>
          <p:cNvSpPr/>
          <p:nvPr/>
        </p:nvSpPr>
        <p:spPr>
          <a:xfrm>
            <a:off x="395536" y="3645024"/>
            <a:ext cx="8064896" cy="646331"/>
          </a:xfrm>
          <a:prstGeom prst="rect">
            <a:avLst/>
          </a:prstGeom>
        </p:spPr>
        <p:txBody>
          <a:bodyPr wrap="square">
            <a:spAutoFit/>
          </a:bodyPr>
          <a:lstStyle/>
          <a:p>
            <a:r>
              <a:rPr lang="en-US" dirty="0"/>
              <a:t>Most of the examined bacteria belong to the order </a:t>
            </a:r>
            <a:r>
              <a:rPr lang="en-US" i="1" dirty="0" err="1"/>
              <a:t>clostridiales</a:t>
            </a:r>
            <a:r>
              <a:rPr lang="en-US" dirty="0"/>
              <a:t>. Several studies showed that some members of this group form methylamines in the rumen</a:t>
            </a:r>
          </a:p>
        </p:txBody>
      </p:sp>
      <p:sp>
        <p:nvSpPr>
          <p:cNvPr id="9" name="מלבן 8"/>
          <p:cNvSpPr/>
          <p:nvPr/>
        </p:nvSpPr>
        <p:spPr>
          <a:xfrm>
            <a:off x="395536" y="4307764"/>
            <a:ext cx="8072504" cy="923330"/>
          </a:xfrm>
          <a:prstGeom prst="rect">
            <a:avLst/>
          </a:prstGeom>
        </p:spPr>
        <p:txBody>
          <a:bodyPr wrap="square">
            <a:spAutoFit/>
          </a:bodyPr>
          <a:lstStyle/>
          <a:p>
            <a:r>
              <a:rPr lang="en-US" dirty="0"/>
              <a:t>We can assume that one or more of the examined bacteria produce methylamine or other methyl compounds which the methanogen use as an energy and carbon source to form methane</a:t>
            </a:r>
          </a:p>
        </p:txBody>
      </p:sp>
      <p:sp>
        <p:nvSpPr>
          <p:cNvPr id="10" name="מלבן 9"/>
          <p:cNvSpPr/>
          <p:nvPr/>
        </p:nvSpPr>
        <p:spPr>
          <a:xfrm>
            <a:off x="395536" y="5445224"/>
            <a:ext cx="8072504" cy="923330"/>
          </a:xfrm>
          <a:prstGeom prst="rect">
            <a:avLst/>
          </a:prstGeom>
        </p:spPr>
        <p:txBody>
          <a:bodyPr wrap="square">
            <a:spAutoFit/>
          </a:bodyPr>
          <a:lstStyle/>
          <a:p>
            <a:r>
              <a:rPr lang="en-US" dirty="0"/>
              <a:t>With the reduction of the bacteria amount we can assume that less methyl compounds are produced and the methanogens have less energy and carbon source to use.</a:t>
            </a:r>
          </a:p>
        </p:txBody>
      </p:sp>
      <p:sp>
        <p:nvSpPr>
          <p:cNvPr id="2" name="מציין מיקום של מספר שקופית 1"/>
          <p:cNvSpPr>
            <a:spLocks noGrp="1"/>
          </p:cNvSpPr>
          <p:nvPr>
            <p:ph type="sldNum" sz="quarter" idx="12"/>
          </p:nvPr>
        </p:nvSpPr>
        <p:spPr/>
        <p:txBody>
          <a:bodyPr/>
          <a:lstStyle/>
          <a:p>
            <a:fld id="{CA56FB01-393C-41AC-9EAD-3B5232C2AFB2}" type="slidenum">
              <a:rPr lang="en-US" smtClean="0"/>
              <a:t>21</a:t>
            </a:fld>
            <a:endParaRPr lang="en-US"/>
          </a:p>
        </p:txBody>
      </p:sp>
    </p:spTree>
    <p:extLst>
      <p:ext uri="{BB962C8B-B14F-4D97-AF65-F5344CB8AC3E}">
        <p14:creationId xmlns:p14="http://schemas.microsoft.com/office/powerpoint/2010/main" val="1032996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5"/>
          <p:cNvSpPr/>
          <p:nvPr/>
        </p:nvSpPr>
        <p:spPr>
          <a:xfrm>
            <a:off x="251520" y="326350"/>
            <a:ext cx="4572000" cy="1200329"/>
          </a:xfrm>
          <a:prstGeom prst="rect">
            <a:avLst/>
          </a:prstGeom>
        </p:spPr>
        <p:txBody>
          <a:bodyPr>
            <a:spAutoFit/>
          </a:bodyPr>
          <a:lstStyle/>
          <a:p>
            <a:r>
              <a:rPr lang="en-US" dirty="0"/>
              <a:t>The rumen is an anaerobic environment. In this environment organic matter is degraded by cooperative groups of anaerobic </a:t>
            </a:r>
            <a:r>
              <a:rPr lang="en-US" dirty="0" smtClean="0"/>
              <a:t>microorganism. </a:t>
            </a:r>
            <a:endParaRPr lang="en-US" dirty="0"/>
          </a:p>
        </p:txBody>
      </p:sp>
      <p:pic>
        <p:nvPicPr>
          <p:cNvPr id="7" name="תמונה 6"/>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8964"/>
            <a:ext cx="3781425" cy="6166380"/>
          </a:xfrm>
          <a:prstGeom prst="rect">
            <a:avLst/>
          </a:prstGeom>
          <a:noFill/>
          <a:ln>
            <a:solidFill>
              <a:schemeClr val="tx1"/>
            </a:solidFill>
          </a:ln>
        </p:spPr>
      </p:pic>
      <p:sp>
        <p:nvSpPr>
          <p:cNvPr id="2" name="מלבן 1"/>
          <p:cNvSpPr/>
          <p:nvPr/>
        </p:nvSpPr>
        <p:spPr>
          <a:xfrm>
            <a:off x="251520" y="1588675"/>
            <a:ext cx="4572000" cy="1754326"/>
          </a:xfrm>
          <a:prstGeom prst="rect">
            <a:avLst/>
          </a:prstGeom>
        </p:spPr>
        <p:txBody>
          <a:bodyPr>
            <a:spAutoFit/>
          </a:bodyPr>
          <a:lstStyle/>
          <a:p>
            <a:r>
              <a:rPr lang="en-US" dirty="0"/>
              <a:t>Plant cell wall carbohydrates, proteins and other polymers of organic compounds originating from the animal feed are degraded into monomers</a:t>
            </a:r>
            <a:r>
              <a:rPr lang="en-US" dirty="0" smtClean="0"/>
              <a:t>.</a:t>
            </a:r>
            <a:r>
              <a:rPr lang="en-US" dirty="0"/>
              <a:t> This degradation is carried out mostly by cellulolytic bacteria, fungi and protozoa operating as primary fermenters. </a:t>
            </a:r>
          </a:p>
        </p:txBody>
      </p:sp>
      <p:sp>
        <p:nvSpPr>
          <p:cNvPr id="3" name="מלבן 2"/>
          <p:cNvSpPr/>
          <p:nvPr/>
        </p:nvSpPr>
        <p:spPr>
          <a:xfrm>
            <a:off x="266265" y="3440254"/>
            <a:ext cx="4572000" cy="1754326"/>
          </a:xfrm>
          <a:prstGeom prst="rect">
            <a:avLst/>
          </a:prstGeom>
        </p:spPr>
        <p:txBody>
          <a:bodyPr>
            <a:spAutoFit/>
          </a:bodyPr>
          <a:lstStyle/>
          <a:p>
            <a:r>
              <a:rPr lang="en-US" dirty="0"/>
              <a:t>These monomers are then fermented to CO</a:t>
            </a:r>
            <a:r>
              <a:rPr lang="en-US" baseline="-25000" dirty="0"/>
              <a:t>2</a:t>
            </a:r>
            <a:r>
              <a:rPr lang="en-US" dirty="0"/>
              <a:t>, H</a:t>
            </a:r>
            <a:r>
              <a:rPr lang="en-US" baseline="-25000" dirty="0"/>
              <a:t>2 </a:t>
            </a:r>
            <a:r>
              <a:rPr lang="en-US" dirty="0"/>
              <a:t>and volatile fatty acids (VFA’s) such as acetate, propionate and butyrate by both the primary fermenters and secondary fermenters including microorganisms that are incapable of degrading complex polymers. </a:t>
            </a:r>
          </a:p>
        </p:txBody>
      </p:sp>
      <p:sp>
        <p:nvSpPr>
          <p:cNvPr id="4" name="מלבן 3"/>
          <p:cNvSpPr/>
          <p:nvPr/>
        </p:nvSpPr>
        <p:spPr>
          <a:xfrm>
            <a:off x="266265" y="5385372"/>
            <a:ext cx="4572000" cy="923330"/>
          </a:xfrm>
          <a:prstGeom prst="rect">
            <a:avLst/>
          </a:prstGeom>
        </p:spPr>
        <p:txBody>
          <a:bodyPr>
            <a:spAutoFit/>
          </a:bodyPr>
          <a:lstStyle/>
          <a:p>
            <a:r>
              <a:rPr lang="en-US" dirty="0"/>
              <a:t>Methanogens are the last link at this chain. They use the fermentation end products, mainly, H</a:t>
            </a:r>
            <a:r>
              <a:rPr lang="en-US" baseline="-25000" dirty="0"/>
              <a:t>2</a:t>
            </a:r>
            <a:r>
              <a:rPr lang="en-US" dirty="0"/>
              <a:t> and CO</a:t>
            </a:r>
            <a:r>
              <a:rPr lang="en-US" baseline="-25000" dirty="0"/>
              <a:t>2 </a:t>
            </a:r>
            <a:r>
              <a:rPr lang="en-US" dirty="0"/>
              <a:t>to produce methane</a:t>
            </a:r>
          </a:p>
        </p:txBody>
      </p:sp>
      <p:sp>
        <p:nvSpPr>
          <p:cNvPr id="5" name="מציין מיקום של מספר שקופית 4"/>
          <p:cNvSpPr>
            <a:spLocks noGrp="1"/>
          </p:cNvSpPr>
          <p:nvPr>
            <p:ph type="sldNum" sz="quarter" idx="12"/>
          </p:nvPr>
        </p:nvSpPr>
        <p:spPr/>
        <p:txBody>
          <a:bodyPr/>
          <a:lstStyle/>
          <a:p>
            <a:fld id="{CA56FB01-393C-41AC-9EAD-3B5232C2AFB2}" type="slidenum">
              <a:rPr lang="en-US" smtClean="0"/>
              <a:t>3</a:t>
            </a:fld>
            <a:endParaRPr lang="en-US"/>
          </a:p>
        </p:txBody>
      </p:sp>
    </p:spTree>
    <p:extLst>
      <p:ext uri="{BB962C8B-B14F-4D97-AF65-F5344CB8AC3E}">
        <p14:creationId xmlns:p14="http://schemas.microsoft.com/office/powerpoint/2010/main" val="4742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23528" y="548680"/>
            <a:ext cx="8136904" cy="923330"/>
          </a:xfrm>
          <a:prstGeom prst="rect">
            <a:avLst/>
          </a:prstGeom>
        </p:spPr>
        <p:txBody>
          <a:bodyPr wrap="square">
            <a:spAutoFit/>
          </a:bodyPr>
          <a:lstStyle/>
          <a:p>
            <a:r>
              <a:rPr lang="en-US" dirty="0"/>
              <a:t>In the rumen, the main procedure of </a:t>
            </a:r>
            <a:r>
              <a:rPr lang="en-US" dirty="0" err="1"/>
              <a:t>methanogenesis</a:t>
            </a:r>
            <a:r>
              <a:rPr lang="en-US" dirty="0"/>
              <a:t> is carried out by </a:t>
            </a:r>
            <a:r>
              <a:rPr lang="en-US" dirty="0" err="1"/>
              <a:t>hydrogenotrophic</a:t>
            </a:r>
            <a:r>
              <a:rPr lang="en-US" dirty="0"/>
              <a:t> methanogens which use CO</a:t>
            </a:r>
            <a:r>
              <a:rPr lang="en-US" baseline="-25000" dirty="0"/>
              <a:t>2</a:t>
            </a:r>
            <a:r>
              <a:rPr lang="en-US" dirty="0"/>
              <a:t> as an electron acceptor and H</a:t>
            </a:r>
            <a:r>
              <a:rPr lang="en-US" baseline="-25000" dirty="0"/>
              <a:t>2</a:t>
            </a:r>
            <a:r>
              <a:rPr lang="en-US" dirty="0"/>
              <a:t> as the electron </a:t>
            </a:r>
            <a:r>
              <a:rPr lang="en-US" dirty="0" smtClean="0"/>
              <a:t>donor.</a:t>
            </a:r>
            <a:endParaRPr lang="en-US" dirty="0"/>
          </a:p>
        </p:txBody>
      </p:sp>
      <p:sp>
        <p:nvSpPr>
          <p:cNvPr id="3" name="מלבן 2"/>
          <p:cNvSpPr/>
          <p:nvPr/>
        </p:nvSpPr>
        <p:spPr>
          <a:xfrm>
            <a:off x="275603" y="1916832"/>
            <a:ext cx="8136904" cy="923330"/>
          </a:xfrm>
          <a:prstGeom prst="rect">
            <a:avLst/>
          </a:prstGeom>
        </p:spPr>
        <p:txBody>
          <a:bodyPr wrap="square">
            <a:spAutoFit/>
          </a:bodyPr>
          <a:lstStyle/>
          <a:p>
            <a:r>
              <a:rPr lang="en-US" dirty="0" err="1"/>
              <a:t>Hydrogenotrophic</a:t>
            </a:r>
            <a:r>
              <a:rPr lang="en-US" dirty="0"/>
              <a:t> methanogens can also use </a:t>
            </a:r>
            <a:r>
              <a:rPr lang="en-US" dirty="0" err="1"/>
              <a:t>formate</a:t>
            </a:r>
            <a:r>
              <a:rPr lang="en-US" dirty="0"/>
              <a:t> instead of H</a:t>
            </a:r>
            <a:r>
              <a:rPr lang="en-US" baseline="-25000" dirty="0"/>
              <a:t>2 </a:t>
            </a:r>
            <a:r>
              <a:rPr lang="en-US" dirty="0"/>
              <a:t>as an electron donor. Methane production from </a:t>
            </a:r>
            <a:r>
              <a:rPr lang="en-US" dirty="0" err="1"/>
              <a:t>formate</a:t>
            </a:r>
            <a:r>
              <a:rPr lang="en-US" dirty="0"/>
              <a:t> is estimated at up to 18% from methane production in the </a:t>
            </a:r>
            <a:r>
              <a:rPr lang="en-US" dirty="0" smtClean="0"/>
              <a:t>rumen.</a:t>
            </a:r>
            <a:endParaRPr lang="en-US" dirty="0"/>
          </a:p>
        </p:txBody>
      </p:sp>
      <p:sp>
        <p:nvSpPr>
          <p:cNvPr id="5" name="מלבן 4"/>
          <p:cNvSpPr/>
          <p:nvPr/>
        </p:nvSpPr>
        <p:spPr>
          <a:xfrm>
            <a:off x="323528" y="3356992"/>
            <a:ext cx="8136904" cy="646331"/>
          </a:xfrm>
          <a:prstGeom prst="rect">
            <a:avLst/>
          </a:prstGeom>
        </p:spPr>
        <p:txBody>
          <a:bodyPr wrap="square">
            <a:spAutoFit/>
          </a:bodyPr>
          <a:lstStyle/>
          <a:p>
            <a:r>
              <a:rPr lang="en-US" dirty="0"/>
              <a:t>There are others end products produced by the primary and secondary fermenters that methanogens use to produce methane from. </a:t>
            </a:r>
          </a:p>
        </p:txBody>
      </p:sp>
      <p:sp>
        <p:nvSpPr>
          <p:cNvPr id="6" name="מלבן 5"/>
          <p:cNvSpPr/>
          <p:nvPr/>
        </p:nvSpPr>
        <p:spPr>
          <a:xfrm>
            <a:off x="275603" y="4293096"/>
            <a:ext cx="8136904" cy="646331"/>
          </a:xfrm>
          <a:prstGeom prst="rect">
            <a:avLst/>
          </a:prstGeom>
        </p:spPr>
        <p:txBody>
          <a:bodyPr wrap="square">
            <a:spAutoFit/>
          </a:bodyPr>
          <a:lstStyle/>
          <a:p>
            <a:r>
              <a:rPr lang="en-US" dirty="0"/>
              <a:t>Methylamines and methanol are used by </a:t>
            </a:r>
            <a:r>
              <a:rPr lang="en-US" dirty="0" err="1"/>
              <a:t>methylotrophic</a:t>
            </a:r>
            <a:r>
              <a:rPr lang="en-US" dirty="0"/>
              <a:t> </a:t>
            </a:r>
            <a:r>
              <a:rPr lang="en-US" dirty="0" smtClean="0"/>
              <a:t>methanogens. </a:t>
            </a:r>
            <a:r>
              <a:rPr lang="en-US" dirty="0"/>
              <a:t>Recently this group of methanogens was found to be highly abundant in the </a:t>
            </a:r>
            <a:r>
              <a:rPr lang="en-US" dirty="0" smtClean="0"/>
              <a:t>rumen. </a:t>
            </a:r>
            <a:endParaRPr lang="en-US" dirty="0"/>
          </a:p>
        </p:txBody>
      </p:sp>
      <p:sp>
        <p:nvSpPr>
          <p:cNvPr id="7" name="מלבן 6"/>
          <p:cNvSpPr/>
          <p:nvPr/>
        </p:nvSpPr>
        <p:spPr>
          <a:xfrm>
            <a:off x="323527" y="5301208"/>
            <a:ext cx="8088979" cy="646331"/>
          </a:xfrm>
          <a:prstGeom prst="rect">
            <a:avLst/>
          </a:prstGeom>
        </p:spPr>
        <p:txBody>
          <a:bodyPr wrap="square">
            <a:spAutoFit/>
          </a:bodyPr>
          <a:lstStyle/>
          <a:p>
            <a:r>
              <a:rPr lang="en-US" dirty="0"/>
              <a:t>The process by which one product is produced by one microbial species and consumed by another species is a typical example of </a:t>
            </a:r>
            <a:r>
              <a:rPr lang="en-US" dirty="0" err="1"/>
              <a:t>syntrophic</a:t>
            </a:r>
            <a:r>
              <a:rPr lang="en-US" dirty="0"/>
              <a:t> relationship. </a:t>
            </a:r>
          </a:p>
        </p:txBody>
      </p:sp>
      <p:sp>
        <p:nvSpPr>
          <p:cNvPr id="4" name="מציין מיקום של מספר שקופית 3"/>
          <p:cNvSpPr>
            <a:spLocks noGrp="1"/>
          </p:cNvSpPr>
          <p:nvPr>
            <p:ph type="sldNum" sz="quarter" idx="12"/>
          </p:nvPr>
        </p:nvSpPr>
        <p:spPr/>
        <p:txBody>
          <a:bodyPr/>
          <a:lstStyle/>
          <a:p>
            <a:fld id="{CA56FB01-393C-41AC-9EAD-3B5232C2AFB2}" type="slidenum">
              <a:rPr lang="en-US" smtClean="0"/>
              <a:t>4</a:t>
            </a:fld>
            <a:endParaRPr lang="en-US"/>
          </a:p>
        </p:txBody>
      </p:sp>
    </p:spTree>
    <p:extLst>
      <p:ext uri="{BB962C8B-B14F-4D97-AF65-F5344CB8AC3E}">
        <p14:creationId xmlns:p14="http://schemas.microsoft.com/office/powerpoint/2010/main" val="153849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6876" y="1940639"/>
            <a:ext cx="7344816" cy="1200329"/>
          </a:xfrm>
          <a:prstGeom prst="rect">
            <a:avLst/>
          </a:prstGeom>
          <a:noFill/>
        </p:spPr>
        <p:txBody>
          <a:bodyPr wrap="square" rtlCol="0">
            <a:spAutoFit/>
          </a:bodyPr>
          <a:lstStyle/>
          <a:p>
            <a:endParaRPr lang="en-US" dirty="0"/>
          </a:p>
          <a:p>
            <a:r>
              <a:rPr lang="en-US" dirty="0" smtClean="0"/>
              <a:t>Try to find an evidence for interactions between bacteria and methanogens residing the rumen that are not based on H</a:t>
            </a:r>
            <a:r>
              <a:rPr lang="en-US" baseline="-25000" dirty="0" smtClean="0"/>
              <a:t>2</a:t>
            </a:r>
            <a:r>
              <a:rPr lang="en-US" dirty="0" smtClean="0"/>
              <a:t> or CO</a:t>
            </a:r>
            <a:r>
              <a:rPr lang="en-US" baseline="-25000" dirty="0" smtClean="0"/>
              <a:t>2</a:t>
            </a:r>
            <a:r>
              <a:rPr lang="en-US" dirty="0" smtClean="0"/>
              <a:t> transfer but rather on transfer of other ingredients. </a:t>
            </a:r>
            <a:endParaRPr lang="en-US" dirty="0"/>
          </a:p>
        </p:txBody>
      </p:sp>
      <p:sp>
        <p:nvSpPr>
          <p:cNvPr id="2" name="מלבן 1"/>
          <p:cNvSpPr/>
          <p:nvPr/>
        </p:nvSpPr>
        <p:spPr>
          <a:xfrm>
            <a:off x="706876" y="620688"/>
            <a:ext cx="1378647" cy="369332"/>
          </a:xfrm>
          <a:prstGeom prst="rect">
            <a:avLst/>
          </a:prstGeom>
        </p:spPr>
        <p:txBody>
          <a:bodyPr wrap="none">
            <a:spAutoFit/>
          </a:bodyPr>
          <a:lstStyle/>
          <a:p>
            <a:r>
              <a:rPr lang="en-US" b="1" u="sng" dirty="0" smtClean="0"/>
              <a:t>project </a:t>
            </a:r>
            <a:r>
              <a:rPr lang="en-US" b="1" u="sng" dirty="0"/>
              <a:t>goal:</a:t>
            </a:r>
          </a:p>
        </p:txBody>
      </p:sp>
      <p:sp>
        <p:nvSpPr>
          <p:cNvPr id="3" name="מציין מיקום של מספר שקופית 2"/>
          <p:cNvSpPr>
            <a:spLocks noGrp="1"/>
          </p:cNvSpPr>
          <p:nvPr>
            <p:ph type="sldNum" sz="quarter" idx="12"/>
          </p:nvPr>
        </p:nvSpPr>
        <p:spPr/>
        <p:txBody>
          <a:bodyPr/>
          <a:lstStyle/>
          <a:p>
            <a:fld id="{CA56FB01-393C-41AC-9EAD-3B5232C2AFB2}" type="slidenum">
              <a:rPr lang="en-US" smtClean="0"/>
              <a:t>5</a:t>
            </a:fld>
            <a:endParaRPr lang="en-US"/>
          </a:p>
        </p:txBody>
      </p:sp>
    </p:spTree>
    <p:extLst>
      <p:ext uri="{BB962C8B-B14F-4D97-AF65-F5344CB8AC3E}">
        <p14:creationId xmlns:p14="http://schemas.microsoft.com/office/powerpoint/2010/main" val="104516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95536" y="476672"/>
            <a:ext cx="2464008" cy="369332"/>
          </a:xfrm>
          <a:prstGeom prst="rect">
            <a:avLst/>
          </a:prstGeom>
        </p:spPr>
        <p:txBody>
          <a:bodyPr wrap="none">
            <a:spAutoFit/>
          </a:bodyPr>
          <a:lstStyle/>
          <a:p>
            <a:r>
              <a:rPr lang="en-US" b="1" dirty="0"/>
              <a:t>Materials and methods:</a:t>
            </a:r>
            <a:endParaRPr lang="en-US" dirty="0"/>
          </a:p>
        </p:txBody>
      </p:sp>
      <p:sp>
        <p:nvSpPr>
          <p:cNvPr id="5" name="מלבן 4"/>
          <p:cNvSpPr/>
          <p:nvPr/>
        </p:nvSpPr>
        <p:spPr>
          <a:xfrm>
            <a:off x="395536" y="1124744"/>
            <a:ext cx="4572000" cy="646331"/>
          </a:xfrm>
          <a:prstGeom prst="rect">
            <a:avLst/>
          </a:prstGeom>
        </p:spPr>
        <p:txBody>
          <a:bodyPr>
            <a:spAutoFit/>
          </a:bodyPr>
          <a:lstStyle/>
          <a:p>
            <a:r>
              <a:rPr lang="en-US" b="1" u="sng" dirty="0"/>
              <a:t>Rumen sampling</a:t>
            </a:r>
            <a:r>
              <a:rPr lang="en-US" dirty="0"/>
              <a:t>: Rumen fluid was sampled from </a:t>
            </a:r>
            <a:r>
              <a:rPr lang="en-US" dirty="0" err="1"/>
              <a:t>ruminally</a:t>
            </a:r>
            <a:r>
              <a:rPr lang="en-US" dirty="0"/>
              <a:t> </a:t>
            </a:r>
            <a:r>
              <a:rPr lang="en-US" dirty="0" err="1"/>
              <a:t>fistulated</a:t>
            </a:r>
            <a:r>
              <a:rPr lang="en-US" dirty="0"/>
              <a:t> Holstein cow.</a:t>
            </a:r>
          </a:p>
        </p:txBody>
      </p:sp>
      <p:pic>
        <p:nvPicPr>
          <p:cNvPr id="2050" name="Picture 2" descr="C:\Users\adi\Downloads\photo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9817"/>
            <a:ext cx="2736304" cy="2569420"/>
          </a:xfrm>
          <a:prstGeom prst="rect">
            <a:avLst/>
          </a:prstGeom>
          <a:noFill/>
          <a:extLst>
            <a:ext uri="{909E8E84-426E-40DD-AFC4-6F175D3DCCD1}">
              <a14:hiddenFill xmlns:a14="http://schemas.microsoft.com/office/drawing/2010/main">
                <a:solidFill>
                  <a:srgbClr val="FFFFFF"/>
                </a:solidFill>
              </a14:hiddenFill>
            </a:ext>
          </a:extLst>
        </p:spPr>
      </p:pic>
      <p:sp>
        <p:nvSpPr>
          <p:cNvPr id="12" name="מלבן 11"/>
          <p:cNvSpPr/>
          <p:nvPr/>
        </p:nvSpPr>
        <p:spPr>
          <a:xfrm>
            <a:off x="404277" y="1995346"/>
            <a:ext cx="4563260" cy="2862322"/>
          </a:xfrm>
          <a:prstGeom prst="rect">
            <a:avLst/>
          </a:prstGeom>
        </p:spPr>
        <p:txBody>
          <a:bodyPr wrap="square">
            <a:spAutoFit/>
          </a:bodyPr>
          <a:lstStyle/>
          <a:p>
            <a:r>
              <a:rPr lang="en-US" b="1" u="sng" dirty="0"/>
              <a:t>Medium preparation</a:t>
            </a:r>
            <a:r>
              <a:rPr lang="en-US" dirty="0" smtClean="0"/>
              <a:t>: anaerobic media containing the following ingredients: </a:t>
            </a:r>
            <a:r>
              <a:rPr lang="en-US" dirty="0" err="1"/>
              <a:t>NaCl</a:t>
            </a:r>
            <a:r>
              <a:rPr lang="en-US" dirty="0"/>
              <a:t> (1.02 g/l), KH</a:t>
            </a:r>
            <a:r>
              <a:rPr lang="en-US" baseline="-25000" dirty="0"/>
              <a:t>2</a:t>
            </a:r>
            <a:r>
              <a:rPr lang="en-US" dirty="0"/>
              <a:t>PO</a:t>
            </a:r>
            <a:r>
              <a:rPr lang="en-US" baseline="-25000" dirty="0"/>
              <a:t>4</a:t>
            </a:r>
            <a:r>
              <a:rPr lang="en-US" dirty="0"/>
              <a:t> (0.51 g/l), (NH</a:t>
            </a:r>
            <a:r>
              <a:rPr lang="en-US" baseline="-25000" dirty="0"/>
              <a:t>4</a:t>
            </a:r>
            <a:r>
              <a:rPr lang="en-US" dirty="0"/>
              <a:t>)</a:t>
            </a:r>
            <a:r>
              <a:rPr lang="en-US" baseline="-25000" dirty="0"/>
              <a:t>2</a:t>
            </a:r>
            <a:r>
              <a:rPr lang="en-US" dirty="0"/>
              <a:t>SO</a:t>
            </a:r>
            <a:r>
              <a:rPr lang="en-US" baseline="-25000" dirty="0"/>
              <a:t>4</a:t>
            </a:r>
            <a:r>
              <a:rPr lang="en-US" dirty="0"/>
              <a:t> (0.255 g/l), CaCl</a:t>
            </a:r>
            <a:r>
              <a:rPr lang="en-US" baseline="-25000" dirty="0"/>
              <a:t>2</a:t>
            </a:r>
            <a:r>
              <a:rPr lang="en-US" dirty="0"/>
              <a:t>·2H</a:t>
            </a:r>
            <a:r>
              <a:rPr lang="en-US" baseline="-25000" dirty="0"/>
              <a:t>2</a:t>
            </a:r>
            <a:r>
              <a:rPr lang="en-US" dirty="0"/>
              <a:t>O (0.134 g/l), MgSO</a:t>
            </a:r>
            <a:r>
              <a:rPr lang="en-US" baseline="-25000" dirty="0"/>
              <a:t>4</a:t>
            </a:r>
            <a:r>
              <a:rPr lang="en-US" dirty="0"/>
              <a:t>·7H</a:t>
            </a:r>
            <a:r>
              <a:rPr lang="en-US" baseline="-25000" dirty="0"/>
              <a:t>2</a:t>
            </a:r>
            <a:r>
              <a:rPr lang="en-US" dirty="0"/>
              <a:t>O (0.204 g/l), K</a:t>
            </a:r>
            <a:r>
              <a:rPr lang="en-US" baseline="-25000" dirty="0"/>
              <a:t>2</a:t>
            </a:r>
            <a:r>
              <a:rPr lang="en-US" dirty="0"/>
              <a:t>HPO</a:t>
            </a:r>
            <a:r>
              <a:rPr lang="en-US" baseline="-25000" dirty="0"/>
              <a:t>4</a:t>
            </a:r>
            <a:r>
              <a:rPr lang="en-US" dirty="0"/>
              <a:t>·3H</a:t>
            </a:r>
            <a:r>
              <a:rPr lang="en-US" baseline="-25000" dirty="0"/>
              <a:t>2</a:t>
            </a:r>
            <a:r>
              <a:rPr lang="en-US" dirty="0"/>
              <a:t>O (1.336g/l), yeast extract (2 g/l), 330 ml of depleted rumen fluid, 1 ml of </a:t>
            </a:r>
            <a:r>
              <a:rPr lang="en-US" dirty="0" err="1"/>
              <a:t>resazurin</a:t>
            </a:r>
            <a:r>
              <a:rPr lang="en-US" dirty="0"/>
              <a:t> 0.1</a:t>
            </a:r>
            <a:r>
              <a:rPr lang="en-US" dirty="0" smtClean="0"/>
              <a:t>%.</a:t>
            </a:r>
          </a:p>
          <a:p>
            <a:endParaRPr lang="en-US" dirty="0"/>
          </a:p>
          <a:p>
            <a:r>
              <a:rPr lang="en-US" dirty="0" smtClean="0"/>
              <a:t>Boiling</a:t>
            </a:r>
            <a:r>
              <a:rPr lang="en-US" dirty="0" smtClean="0">
                <a:sym typeface="Wingdings" panose="05000000000000000000" pitchFamily="2" charset="2"/>
              </a:rPr>
              <a:t> cooling down under 100% CO2 gas  add </a:t>
            </a:r>
            <a:r>
              <a:rPr lang="en-US" dirty="0" smtClean="0"/>
              <a:t>NaHCO</a:t>
            </a:r>
            <a:r>
              <a:rPr lang="en-US" baseline="-25000" dirty="0" smtClean="0"/>
              <a:t>3 </a:t>
            </a:r>
            <a:r>
              <a:rPr lang="en-US" dirty="0"/>
              <a:t>(5 g/l) and cysteine-</a:t>
            </a:r>
            <a:r>
              <a:rPr lang="en-US" dirty="0" err="1"/>
              <a:t>HCl</a:t>
            </a:r>
            <a:r>
              <a:rPr lang="en-US" dirty="0"/>
              <a:t> (0.5 g/l</a:t>
            </a:r>
            <a:r>
              <a:rPr lang="en-US" dirty="0" smtClean="0"/>
              <a:t>)</a:t>
            </a:r>
            <a:endParaRPr lang="en-US" dirty="0"/>
          </a:p>
        </p:txBody>
      </p:sp>
      <p:sp>
        <p:nvSpPr>
          <p:cNvPr id="15" name="מלבן 14"/>
          <p:cNvSpPr/>
          <p:nvPr/>
        </p:nvSpPr>
        <p:spPr>
          <a:xfrm>
            <a:off x="251520" y="5085184"/>
            <a:ext cx="5328592" cy="1384995"/>
          </a:xfrm>
          <a:prstGeom prst="rect">
            <a:avLst/>
          </a:prstGeom>
        </p:spPr>
        <p:txBody>
          <a:bodyPr wrap="square">
            <a:spAutoFit/>
          </a:bodyPr>
          <a:lstStyle/>
          <a:p>
            <a:r>
              <a:rPr lang="en-US" sz="1400" dirty="0"/>
              <a:t>Before using this media </a:t>
            </a:r>
            <a:r>
              <a:rPr lang="en-US" sz="1400" dirty="0" smtClean="0"/>
              <a:t>,a </a:t>
            </a:r>
            <a:r>
              <a:rPr lang="en-US" sz="1400" dirty="0"/>
              <a:t>sterile mix of vitamin is added anaerobically (10 ml for 1L of media). Vitamin mix contains:  4-aminobenzoate (4 mg/l), D-(+)-biotin (1 mg/l), nicotinic acid (10mg/l), </a:t>
            </a:r>
            <a:r>
              <a:rPr lang="en-US" sz="1400" dirty="0" err="1"/>
              <a:t>hemicalcium</a:t>
            </a:r>
            <a:r>
              <a:rPr lang="en-US" sz="1400" dirty="0"/>
              <a:t> D-(+)-</a:t>
            </a:r>
            <a:r>
              <a:rPr lang="en-US" sz="1400" dirty="0" err="1"/>
              <a:t>pantothenate</a:t>
            </a:r>
            <a:r>
              <a:rPr lang="en-US" sz="1400" dirty="0"/>
              <a:t> (5 mg/l), pyridoxine hydrochloride (15 mg/l), thiamine hydrochloride (10 mg/l), </a:t>
            </a:r>
            <a:r>
              <a:rPr lang="en-US" sz="1400" dirty="0" err="1"/>
              <a:t>cyanocobalamin</a:t>
            </a:r>
            <a:r>
              <a:rPr lang="en-US" sz="1400" dirty="0"/>
              <a:t>  (5 mg/l), D,L-6,8-thioctic acid (3 mg/l), riboflavin (3 mg/l) and folic acid (1 mg/l). </a:t>
            </a:r>
          </a:p>
        </p:txBody>
      </p:sp>
      <p:pic>
        <p:nvPicPr>
          <p:cNvPr id="2052" name="Picture 4" descr="C:\Users\adi\Downloads\photo (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2576402"/>
            <a:ext cx="1728192" cy="2304256"/>
          </a:xfrm>
          <a:prstGeom prst="rect">
            <a:avLst/>
          </a:prstGeom>
          <a:noFill/>
          <a:extLst>
            <a:ext uri="{909E8E84-426E-40DD-AFC4-6F175D3DCCD1}">
              <a14:hiddenFill xmlns:a14="http://schemas.microsoft.com/office/drawing/2010/main">
                <a:solidFill>
                  <a:srgbClr val="FFFFFF"/>
                </a:solidFill>
              </a14:hiddenFill>
            </a:ext>
          </a:extLst>
        </p:spPr>
      </p:pic>
      <p:sp>
        <p:nvSpPr>
          <p:cNvPr id="2" name="מציין מיקום של מספר שקופית 1"/>
          <p:cNvSpPr>
            <a:spLocks noGrp="1"/>
          </p:cNvSpPr>
          <p:nvPr>
            <p:ph type="sldNum" sz="quarter" idx="12"/>
          </p:nvPr>
        </p:nvSpPr>
        <p:spPr/>
        <p:txBody>
          <a:bodyPr/>
          <a:lstStyle/>
          <a:p>
            <a:fld id="{CA56FB01-393C-41AC-9EAD-3B5232C2AFB2}" type="slidenum">
              <a:rPr lang="en-US" smtClean="0"/>
              <a:t>6</a:t>
            </a:fld>
            <a:endParaRPr lang="en-US"/>
          </a:p>
        </p:txBody>
      </p:sp>
    </p:spTree>
    <p:extLst>
      <p:ext uri="{BB962C8B-B14F-4D97-AF65-F5344CB8AC3E}">
        <p14:creationId xmlns:p14="http://schemas.microsoft.com/office/powerpoint/2010/main" val="552841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23528" y="669822"/>
            <a:ext cx="7344816" cy="646331"/>
          </a:xfrm>
          <a:prstGeom prst="rect">
            <a:avLst/>
          </a:prstGeom>
        </p:spPr>
        <p:txBody>
          <a:bodyPr wrap="square">
            <a:spAutoFit/>
          </a:bodyPr>
          <a:lstStyle/>
          <a:p>
            <a:r>
              <a:rPr lang="en-US" b="1" u="sng" dirty="0"/>
              <a:t>Dilutions:</a:t>
            </a:r>
            <a:r>
              <a:rPr lang="en-US" dirty="0"/>
              <a:t> </a:t>
            </a:r>
            <a:r>
              <a:rPr lang="en-US" dirty="0" smtClean="0"/>
              <a:t/>
            </a:r>
            <a:br>
              <a:rPr lang="en-US" dirty="0" smtClean="0"/>
            </a:br>
            <a:r>
              <a:rPr lang="en-US" dirty="0" smtClean="0"/>
              <a:t>Rumen </a:t>
            </a:r>
            <a:r>
              <a:rPr lang="en-US" dirty="0"/>
              <a:t>samples were diluted anaerobically according to this table:</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1844824"/>
            <a:ext cx="5643563" cy="46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ציין מיקום של מספר שקופית 1"/>
          <p:cNvSpPr>
            <a:spLocks noGrp="1"/>
          </p:cNvSpPr>
          <p:nvPr>
            <p:ph type="sldNum" sz="quarter" idx="12"/>
          </p:nvPr>
        </p:nvSpPr>
        <p:spPr/>
        <p:txBody>
          <a:bodyPr/>
          <a:lstStyle/>
          <a:p>
            <a:fld id="{CA56FB01-393C-41AC-9EAD-3B5232C2AFB2}" type="slidenum">
              <a:rPr lang="en-US" smtClean="0"/>
              <a:t>7</a:t>
            </a:fld>
            <a:endParaRPr lang="en-US"/>
          </a:p>
        </p:txBody>
      </p:sp>
    </p:spTree>
    <p:extLst>
      <p:ext uri="{BB962C8B-B14F-4D97-AF65-F5344CB8AC3E}">
        <p14:creationId xmlns:p14="http://schemas.microsoft.com/office/powerpoint/2010/main" val="423804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9046" y="188640"/>
            <a:ext cx="1872208"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t>Original rumen sample</a:t>
            </a:r>
            <a:endParaRPr lang="en-US" dirty="0"/>
          </a:p>
        </p:txBody>
      </p:sp>
      <p:cxnSp>
        <p:nvCxnSpPr>
          <p:cNvPr id="7" name="מחבר חץ ישר 6"/>
          <p:cNvCxnSpPr/>
          <p:nvPr/>
        </p:nvCxnSpPr>
        <p:spPr>
          <a:xfrm>
            <a:off x="4535150" y="834970"/>
            <a:ext cx="0" cy="1016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00578" y="1020248"/>
            <a:ext cx="1224136" cy="646331"/>
          </a:xfrm>
          <a:prstGeom prst="rect">
            <a:avLst/>
          </a:prstGeom>
          <a:noFill/>
        </p:spPr>
        <p:txBody>
          <a:bodyPr wrap="square" rtlCol="0">
            <a:spAutoFit/>
          </a:bodyPr>
          <a:lstStyle/>
          <a:p>
            <a:pPr algn="ctr"/>
            <a:r>
              <a:rPr lang="en-US" dirty="0" smtClean="0"/>
              <a:t>Serial dilutions</a:t>
            </a:r>
            <a:endParaRPr lang="en-US" dirty="0"/>
          </a:p>
        </p:txBody>
      </p:sp>
      <p:sp>
        <p:nvSpPr>
          <p:cNvPr id="40" name="TextBox 39"/>
          <p:cNvSpPr txBox="1"/>
          <p:nvPr/>
        </p:nvSpPr>
        <p:spPr>
          <a:xfrm>
            <a:off x="6381716" y="1953757"/>
            <a:ext cx="1152128" cy="923330"/>
          </a:xfrm>
          <a:prstGeom prst="rect">
            <a:avLst/>
          </a:prstGeom>
          <a:noFill/>
        </p:spPr>
        <p:txBody>
          <a:bodyPr wrap="square" rtlCol="0">
            <a:spAutoFit/>
          </a:bodyPr>
          <a:lstStyle/>
          <a:p>
            <a:r>
              <a:rPr lang="en-US" dirty="0" smtClean="0"/>
              <a:t>16 final </a:t>
            </a:r>
            <a:r>
              <a:rPr lang="en-US" dirty="0" err="1" smtClean="0"/>
              <a:t>hungate</a:t>
            </a:r>
            <a:r>
              <a:rPr lang="en-US" dirty="0" smtClean="0"/>
              <a:t> tubes</a:t>
            </a:r>
            <a:endParaRPr lang="en-US" dirty="0"/>
          </a:p>
        </p:txBody>
      </p:sp>
      <p:cxnSp>
        <p:nvCxnSpPr>
          <p:cNvPr id="42" name="מחבר חץ ישר 41"/>
          <p:cNvCxnSpPr>
            <a:endCxn id="2052" idx="0"/>
          </p:cNvCxnSpPr>
          <p:nvPr/>
        </p:nvCxnSpPr>
        <p:spPr>
          <a:xfrm>
            <a:off x="4521968" y="2978985"/>
            <a:ext cx="0" cy="10929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921643" y="3063770"/>
            <a:ext cx="1470133" cy="923330"/>
          </a:xfrm>
          <a:prstGeom prst="rect">
            <a:avLst/>
          </a:prstGeom>
          <a:noFill/>
        </p:spPr>
        <p:txBody>
          <a:bodyPr wrap="square" rtlCol="0">
            <a:spAutoFit/>
          </a:bodyPr>
          <a:lstStyle/>
          <a:p>
            <a:pPr algn="ctr"/>
            <a:r>
              <a:rPr lang="en-US" dirty="0" smtClean="0"/>
              <a:t>Methane production </a:t>
            </a:r>
            <a:r>
              <a:rPr lang="en-US" dirty="0" smtClean="0"/>
              <a:t>check by GC</a:t>
            </a:r>
            <a:endParaRPr lang="en-US" dirty="0"/>
          </a:p>
        </p:txBody>
      </p:sp>
      <p:sp>
        <p:nvSpPr>
          <p:cNvPr id="49" name="TextBox 48"/>
          <p:cNvSpPr txBox="1"/>
          <p:nvPr/>
        </p:nvSpPr>
        <p:spPr>
          <a:xfrm>
            <a:off x="5337216" y="4357364"/>
            <a:ext cx="2328642" cy="646331"/>
          </a:xfrm>
          <a:prstGeom prst="rect">
            <a:avLst/>
          </a:prstGeom>
          <a:noFill/>
        </p:spPr>
        <p:txBody>
          <a:bodyPr wrap="square" rtlCol="0">
            <a:spAutoFit/>
          </a:bodyPr>
          <a:lstStyle/>
          <a:p>
            <a:r>
              <a:rPr lang="en-US" dirty="0" smtClean="0"/>
              <a:t>Tubes positive for methane production</a:t>
            </a:r>
            <a:endParaRPr lang="en-US" dirty="0"/>
          </a:p>
        </p:txBody>
      </p:sp>
      <p:cxnSp>
        <p:nvCxnSpPr>
          <p:cNvPr id="51" name="מחבר חץ ישר 50"/>
          <p:cNvCxnSpPr/>
          <p:nvPr/>
        </p:nvCxnSpPr>
        <p:spPr>
          <a:xfrm>
            <a:off x="4535150" y="5199011"/>
            <a:ext cx="0" cy="132633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259632" y="5400512"/>
            <a:ext cx="3165083" cy="1200329"/>
          </a:xfrm>
          <a:prstGeom prst="rect">
            <a:avLst/>
          </a:prstGeom>
          <a:noFill/>
        </p:spPr>
        <p:txBody>
          <a:bodyPr wrap="square" rtlCol="0">
            <a:spAutoFit/>
          </a:bodyPr>
          <a:lstStyle/>
          <a:p>
            <a:pPr algn="ctr"/>
            <a:r>
              <a:rPr lang="en-US" dirty="0" smtClean="0"/>
              <a:t>Additional growth for 14 days </a:t>
            </a:r>
          </a:p>
          <a:p>
            <a:pPr algn="ctr"/>
            <a:r>
              <a:rPr lang="en-US" dirty="0"/>
              <a:t>shaking in order to achieve homogeneous and stable </a:t>
            </a:r>
            <a:r>
              <a:rPr lang="en-US" dirty="0" smtClean="0"/>
              <a:t>cultures</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43" y="1851860"/>
            <a:ext cx="3651250" cy="1127125"/>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793" y="4071886"/>
            <a:ext cx="1530350" cy="1127125"/>
          </a:xfrm>
          <a:prstGeom prst="rect">
            <a:avLst/>
          </a:prstGeom>
          <a:noFill/>
          <a:ln w="28575">
            <a:solidFill>
              <a:srgbClr val="0070C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4995308" y="864894"/>
            <a:ext cx="4148692" cy="923330"/>
          </a:xfrm>
          <a:prstGeom prst="rect">
            <a:avLst/>
          </a:prstGeom>
        </p:spPr>
        <p:txBody>
          <a:bodyPr wrap="square">
            <a:spAutoFit/>
          </a:bodyPr>
          <a:lstStyle/>
          <a:p>
            <a:r>
              <a:rPr lang="en-US" dirty="0"/>
              <a:t>Dilutions were made in order to get a culture which contains only one methanogen in it. </a:t>
            </a:r>
          </a:p>
        </p:txBody>
      </p:sp>
      <p:sp>
        <p:nvSpPr>
          <p:cNvPr id="3" name="TextBox 2"/>
          <p:cNvSpPr txBox="1"/>
          <p:nvPr/>
        </p:nvSpPr>
        <p:spPr>
          <a:xfrm>
            <a:off x="323528" y="188640"/>
            <a:ext cx="2160240" cy="369332"/>
          </a:xfrm>
          <a:prstGeom prst="rect">
            <a:avLst/>
          </a:prstGeom>
          <a:noFill/>
        </p:spPr>
        <p:txBody>
          <a:bodyPr wrap="square" rtlCol="0">
            <a:spAutoFit/>
          </a:bodyPr>
          <a:lstStyle/>
          <a:p>
            <a:r>
              <a:rPr lang="en-US" b="1" u="sng" dirty="0" smtClean="0"/>
              <a:t>Study design:</a:t>
            </a:r>
            <a:endParaRPr lang="en-US" b="1" u="sng" dirty="0"/>
          </a:p>
        </p:txBody>
      </p:sp>
      <p:sp>
        <p:nvSpPr>
          <p:cNvPr id="4" name="מציין מיקום של מספר שקופית 3"/>
          <p:cNvSpPr>
            <a:spLocks noGrp="1"/>
          </p:cNvSpPr>
          <p:nvPr>
            <p:ph type="sldNum" sz="quarter" idx="12"/>
          </p:nvPr>
        </p:nvSpPr>
        <p:spPr/>
        <p:txBody>
          <a:bodyPr/>
          <a:lstStyle/>
          <a:p>
            <a:fld id="{CA56FB01-393C-41AC-9EAD-3B5232C2AFB2}" type="slidenum">
              <a:rPr lang="en-US" smtClean="0"/>
              <a:t>8</a:t>
            </a:fld>
            <a:endParaRPr lang="en-US"/>
          </a:p>
        </p:txBody>
      </p:sp>
    </p:spTree>
    <p:extLst>
      <p:ext uri="{BB962C8B-B14F-4D97-AF65-F5344CB8AC3E}">
        <p14:creationId xmlns:p14="http://schemas.microsoft.com/office/powerpoint/2010/main" val="425885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5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40" grpId="0"/>
      <p:bldP spid="43" grpId="0"/>
      <p:bldP spid="49" grpId="0"/>
      <p:bldP spid="52"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301" r="39230"/>
          <a:stretch/>
        </p:blipFill>
        <p:spPr bwMode="auto">
          <a:xfrm flipH="1">
            <a:off x="4355976" y="332656"/>
            <a:ext cx="240410" cy="1119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flipH="1">
            <a:off x="4860032" y="543180"/>
            <a:ext cx="1872208" cy="648072"/>
          </a:xfrm>
          <a:prstGeom prst="rect">
            <a:avLst/>
          </a:prstGeom>
          <a:noFill/>
        </p:spPr>
        <p:txBody>
          <a:bodyPr wrap="square" rtlCol="0">
            <a:spAutoFit/>
          </a:bodyPr>
          <a:lstStyle/>
          <a:p>
            <a:r>
              <a:rPr lang="en-US" dirty="0"/>
              <a:t>homogeneous and stable culture</a:t>
            </a:r>
          </a:p>
        </p:txBody>
      </p:sp>
      <p:cxnSp>
        <p:nvCxnSpPr>
          <p:cNvPr id="24" name="מחבר חץ ישר 23"/>
          <p:cNvCxnSpPr>
            <a:endCxn id="48" idx="0"/>
          </p:cNvCxnSpPr>
          <p:nvPr/>
        </p:nvCxnSpPr>
        <p:spPr>
          <a:xfrm>
            <a:off x="4596386" y="1180299"/>
            <a:ext cx="999343" cy="15423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מחבר חץ ישר 27"/>
          <p:cNvCxnSpPr/>
          <p:nvPr/>
        </p:nvCxnSpPr>
        <p:spPr>
          <a:xfrm flipH="1">
            <a:off x="3203848" y="1198892"/>
            <a:ext cx="1152131" cy="15238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55576" y="2960713"/>
            <a:ext cx="1584176" cy="646331"/>
          </a:xfrm>
          <a:prstGeom prst="rect">
            <a:avLst/>
          </a:prstGeom>
          <a:noFill/>
        </p:spPr>
        <p:txBody>
          <a:bodyPr wrap="square" rtlCol="0">
            <a:spAutoFit/>
          </a:bodyPr>
          <a:lstStyle/>
          <a:p>
            <a:r>
              <a:rPr lang="en-US" dirty="0" smtClean="0"/>
              <a:t>No addition of antibiotics</a:t>
            </a:r>
            <a:endParaRPr lang="en-US" dirty="0"/>
          </a:p>
        </p:txBody>
      </p:sp>
      <p:sp>
        <p:nvSpPr>
          <p:cNvPr id="33" name="TextBox 32"/>
          <p:cNvSpPr txBox="1"/>
          <p:nvPr/>
        </p:nvSpPr>
        <p:spPr>
          <a:xfrm>
            <a:off x="6516216" y="2545213"/>
            <a:ext cx="2448272" cy="2031325"/>
          </a:xfrm>
          <a:prstGeom prst="rect">
            <a:avLst/>
          </a:prstGeom>
          <a:noFill/>
        </p:spPr>
        <p:txBody>
          <a:bodyPr wrap="square" rtlCol="0">
            <a:spAutoFit/>
          </a:bodyPr>
          <a:lstStyle/>
          <a:p>
            <a:r>
              <a:rPr lang="en-US" dirty="0" smtClean="0"/>
              <a:t>Addition of 3 antibiotics: </a:t>
            </a:r>
            <a:r>
              <a:rPr lang="en-US" dirty="0"/>
              <a:t>ampicillin, erythromycin and </a:t>
            </a:r>
            <a:r>
              <a:rPr lang="en-US" dirty="0" err="1"/>
              <a:t>vancomycin</a:t>
            </a:r>
            <a:r>
              <a:rPr lang="en-US" dirty="0"/>
              <a:t> </a:t>
            </a:r>
            <a:r>
              <a:rPr lang="en-US" dirty="0" smtClean="0"/>
              <a:t>(all 50µg/ml) in order to reduce the amount of the bacteria.</a:t>
            </a:r>
            <a:endParaRPr lang="en-US" dirty="0"/>
          </a:p>
        </p:txBody>
      </p:sp>
      <p:sp>
        <p:nvSpPr>
          <p:cNvPr id="34" name="TextBox 33"/>
          <p:cNvSpPr txBox="1"/>
          <p:nvPr/>
        </p:nvSpPr>
        <p:spPr>
          <a:xfrm>
            <a:off x="3390391" y="1887860"/>
            <a:ext cx="2171580" cy="646331"/>
          </a:xfrm>
          <a:prstGeom prst="rect">
            <a:avLst/>
          </a:prstGeom>
          <a:solidFill>
            <a:schemeClr val="bg1"/>
          </a:solidFill>
        </p:spPr>
        <p:txBody>
          <a:bodyPr wrap="square" rtlCol="0">
            <a:spAutoFit/>
          </a:bodyPr>
          <a:lstStyle/>
          <a:p>
            <a:pPr algn="ctr"/>
            <a:r>
              <a:rPr lang="en-US" dirty="0"/>
              <a:t>transfer to fresh media (1:25 dilution</a:t>
            </a:r>
            <a:r>
              <a:rPr lang="en-US" sz="1200" dirty="0" smtClean="0"/>
              <a:t>)</a:t>
            </a:r>
            <a:endParaRPr lang="en-US" sz="1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1668" y="2722697"/>
            <a:ext cx="944563" cy="1122363"/>
          </a:xfrm>
          <a:prstGeom prst="rect">
            <a:avLst/>
          </a:prstGeom>
          <a:noFill/>
          <a:ln w="6350">
            <a:solidFill>
              <a:schemeClr val="accent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447" y="2722696"/>
            <a:ext cx="944563" cy="1122363"/>
          </a:xfrm>
          <a:prstGeom prst="rect">
            <a:avLst/>
          </a:prstGeom>
          <a:noFill/>
          <a:ln w="63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מחבר חץ ישר 48"/>
          <p:cNvCxnSpPr>
            <a:stCxn id="32" idx="3"/>
            <a:endCxn id="1026" idx="1"/>
          </p:cNvCxnSpPr>
          <p:nvPr/>
        </p:nvCxnSpPr>
        <p:spPr>
          <a:xfrm>
            <a:off x="2339752" y="3283879"/>
            <a:ext cx="5619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1" name="מחבר חץ ישר 50"/>
          <p:cNvCxnSpPr>
            <a:endCxn id="48" idx="3"/>
          </p:cNvCxnSpPr>
          <p:nvPr/>
        </p:nvCxnSpPr>
        <p:spPr>
          <a:xfrm flipH="1" flipV="1">
            <a:off x="6068010" y="3283878"/>
            <a:ext cx="66423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784176" y="4590420"/>
            <a:ext cx="7639335" cy="1477328"/>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marL="285750" indent="-285750">
              <a:buFont typeface="Arial" charset="0"/>
              <a:buChar char="•"/>
            </a:pPr>
            <a:r>
              <a:rPr lang="en-US" dirty="0" smtClean="0"/>
              <a:t>Methane measurement for all the tubes.</a:t>
            </a:r>
          </a:p>
          <a:p>
            <a:pPr marL="285750" indent="-285750">
              <a:buFont typeface="Arial" charset="0"/>
              <a:buChar char="•"/>
            </a:pPr>
            <a:r>
              <a:rPr lang="en-US" dirty="0" smtClean="0"/>
              <a:t>2ml culture sample taken from 1 tube from quadruplicate.</a:t>
            </a:r>
          </a:p>
          <a:p>
            <a:pPr marL="285750" indent="-285750">
              <a:buFont typeface="Arial" charset="0"/>
              <a:buChar char="•"/>
            </a:pPr>
            <a:r>
              <a:rPr lang="en-US" dirty="0" smtClean="0"/>
              <a:t>DNA extraction.</a:t>
            </a:r>
          </a:p>
          <a:p>
            <a:pPr marL="285750" indent="-285750">
              <a:buFont typeface="Arial" charset="0"/>
              <a:buChar char="•"/>
            </a:pPr>
            <a:r>
              <a:rPr lang="en-US" dirty="0" smtClean="0"/>
              <a:t>16s </a:t>
            </a:r>
            <a:r>
              <a:rPr lang="en-US" dirty="0" err="1" smtClean="0"/>
              <a:t>rRNA</a:t>
            </a:r>
            <a:r>
              <a:rPr lang="en-US" dirty="0" smtClean="0"/>
              <a:t> gene deep-sequencing for </a:t>
            </a:r>
            <a:r>
              <a:rPr lang="en-US" dirty="0"/>
              <a:t>Microbial community structure </a:t>
            </a:r>
            <a:r>
              <a:rPr lang="en-US" dirty="0" smtClean="0"/>
              <a:t>analysis.</a:t>
            </a:r>
          </a:p>
          <a:p>
            <a:pPr marL="285750" indent="-285750">
              <a:buFont typeface="Arial" charset="0"/>
              <a:buChar char="•"/>
            </a:pPr>
            <a:endParaRPr lang="en-US" dirty="0" smtClean="0"/>
          </a:p>
        </p:txBody>
      </p:sp>
      <p:cxnSp>
        <p:nvCxnSpPr>
          <p:cNvPr id="58" name="מחבר חץ ישר 57"/>
          <p:cNvCxnSpPr/>
          <p:nvPr/>
        </p:nvCxnSpPr>
        <p:spPr>
          <a:xfrm>
            <a:off x="3424148" y="3868697"/>
            <a:ext cx="0" cy="7217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מחבר חץ ישר 59"/>
          <p:cNvCxnSpPr/>
          <p:nvPr/>
        </p:nvCxnSpPr>
        <p:spPr>
          <a:xfrm>
            <a:off x="5595730" y="3850756"/>
            <a:ext cx="0" cy="7396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846230" y="4031347"/>
            <a:ext cx="1445849" cy="369332"/>
          </a:xfrm>
          <a:prstGeom prst="rect">
            <a:avLst/>
          </a:prstGeom>
          <a:noFill/>
        </p:spPr>
        <p:txBody>
          <a:bodyPr wrap="square" rtlCol="0">
            <a:spAutoFit/>
          </a:bodyPr>
          <a:lstStyle/>
          <a:p>
            <a:r>
              <a:rPr lang="en-US" dirty="0" smtClean="0"/>
              <a:t>64h growth</a:t>
            </a:r>
            <a:endParaRPr lang="en-US" dirty="0"/>
          </a:p>
        </p:txBody>
      </p:sp>
      <p:sp>
        <p:nvSpPr>
          <p:cNvPr id="3" name="מציין מיקום של מספר שקופית 2"/>
          <p:cNvSpPr>
            <a:spLocks noGrp="1"/>
          </p:cNvSpPr>
          <p:nvPr>
            <p:ph type="sldNum" sz="quarter" idx="12"/>
          </p:nvPr>
        </p:nvSpPr>
        <p:spPr/>
        <p:txBody>
          <a:bodyPr/>
          <a:lstStyle/>
          <a:p>
            <a:fld id="{CA56FB01-393C-41AC-9EAD-3B5232C2AFB2}" type="slidenum">
              <a:rPr lang="en-US" smtClean="0"/>
              <a:t>9</a:t>
            </a:fld>
            <a:endParaRPr lang="en-US"/>
          </a:p>
        </p:txBody>
      </p:sp>
    </p:spTree>
    <p:extLst>
      <p:ext uri="{BB962C8B-B14F-4D97-AF65-F5344CB8AC3E}">
        <p14:creationId xmlns:p14="http://schemas.microsoft.com/office/powerpoint/2010/main" val="270964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32" grpId="0"/>
      <p:bldP spid="33" grpId="0"/>
      <p:bldP spid="34" grpId="0" animBg="1"/>
      <p:bldP spid="56" grpId="0" animBg="1"/>
      <p:bldP spid="2" grpId="0"/>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DocumentUrl xmlns="458654B0-58DA-43AF-B7B7-86C38ED4FD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מסמך" ma:contentTypeID="0x010100D6F61E74F7254FFAACE179AD514BF94B00E5BAFAE9EC481B44A887128AEA8B460D" ma:contentTypeVersion="" ma:contentTypeDescription="צור פריט רשימה חדש." ma:contentTypeScope="" ma:versionID="3b61d496bdfd119985d8563668747021">
  <xsd:schema xmlns:xsd="http://www.w3.org/2001/XMLSchema" xmlns:xs="http://www.w3.org/2001/XMLSchema" xmlns:p="http://schemas.microsoft.com/office/2006/metadata/properties" xmlns:ns1="458654B0-58DA-43AF-B7B7-86C38ED4FD5E" targetNamespace="http://schemas.microsoft.com/office/2006/metadata/properties" ma:root="true" ma:fieldsID="695313bd741453274c42219807639905" ns1:_="">
    <xsd:import namespace="458654B0-58DA-43AF-B7B7-86C38ED4FD5E"/>
    <xsd:element name="properties">
      <xsd:complexType>
        <xsd:sequence>
          <xsd:element name="documentManagement">
            <xsd:complexType>
              <xsd:all>
                <xsd:element ref="ns1:Document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8654B0-58DA-43AF-B7B7-86C38ED4FD5E" elementFormDefault="qualified">
    <xsd:import namespace="http://schemas.microsoft.com/office/2006/documentManagement/types"/>
    <xsd:import namespace="http://schemas.microsoft.com/office/infopath/2007/PartnerControls"/>
    <xsd:element name="DocumentUrl" ma:index="2" nillable="true" ma:displayName="Url" ma:internalName="DocumentUrl">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6" ma:displayName="מחבר"/>
        <xsd:element ref="dcterms:created" minOccurs="0" maxOccurs="1"/>
        <xsd:element ref="dc:identifier" minOccurs="0" maxOccurs="1"/>
        <xsd:element name="contentType" minOccurs="0" maxOccurs="1" type="xsd:string"/>
        <xsd:element ref="dc:title" minOccurs="0" maxOccurs="1" ma:index="4" ma:displayName="כותרת"/>
        <xsd:element ref="dc:subject" minOccurs="0" maxOccurs="1"/>
        <xsd:element ref="dc:description" minOccurs="0" maxOccurs="1" ma:index="8" ma:displayName="הערות"/>
        <xsd:element name="keywords" minOccurs="0" maxOccurs="1" type="xsd:string" ma:index="5" ma:displayName="מילות מפתח"/>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D2370C-5D73-485E-8BB7-0AAB2DF3D805}"/>
</file>

<file path=customXml/itemProps2.xml><?xml version="1.0" encoding="utf-8"?>
<ds:datastoreItem xmlns:ds="http://schemas.openxmlformats.org/officeDocument/2006/customXml" ds:itemID="{1DB029F9-A6A5-4042-BFC8-CBD33BB6E8B5}"/>
</file>

<file path=docProps/app.xml><?xml version="1.0" encoding="utf-8"?>
<Properties xmlns="http://schemas.openxmlformats.org/officeDocument/2006/extended-properties" xmlns:vt="http://schemas.openxmlformats.org/officeDocument/2006/docPropsVTypes">
  <TotalTime>1907</TotalTime>
  <Words>2124</Words>
  <Application>Microsoft Office PowerPoint</Application>
  <PresentationFormat>‫הצגה על המסך (4:3)</PresentationFormat>
  <Paragraphs>164</Paragraphs>
  <Slides>21</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21</vt:i4>
      </vt:variant>
    </vt:vector>
  </HeadingPairs>
  <TitlesOfParts>
    <vt:vector size="22"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Possible interactions between Bacteria and Methanogens residing the rumen</dc:title>
  <dc:creator>adi</dc:creator>
  <cp:keywords/>
  <dc:description/>
  <cp:lastModifiedBy>adi</cp:lastModifiedBy>
  <cp:revision>38</cp:revision>
  <dcterms:created xsi:type="dcterms:W3CDTF">2014-07-13T12:27:16Z</dcterms:created>
  <dcterms:modified xsi:type="dcterms:W3CDTF">2014-07-19T09:15:54Z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-321989012</vt:i4>
  </property>
  <property fmtid="{D5CDD505-2E9C-101B-9397-08002B2CF9AE}" pid="3" name="_NewReviewCycle">
    <vt:lpwstr/>
  </property>
  <property fmtid="{D5CDD505-2E9C-101B-9397-08002B2CF9AE}" pid="4" name="_EmailSubject">
    <vt:lpwstr>מצגות לפרוייקט מחקר </vt:lpwstr>
  </property>
  <property fmtid="{D5CDD505-2E9C-101B-9397-08002B2CF9AE}" pid="5" name="_AuthorEmail">
    <vt:lpwstr>anatba@openu.ac.il</vt:lpwstr>
  </property>
  <property fmtid="{D5CDD505-2E9C-101B-9397-08002B2CF9AE}" pid="6" name="_AuthorEmailDisplayName">
    <vt:lpwstr>Anat Barnea</vt:lpwstr>
  </property>
  <property fmtid="{D5CDD505-2E9C-101B-9397-08002B2CF9AE}" pid="7" name="_PreviousAdHocReviewCycleID">
    <vt:i4>-1437764575</vt:i4>
  </property>
  <property fmtid="{D5CDD505-2E9C-101B-9397-08002B2CF9AE}" pid="8" name="ContentTypeId">
    <vt:lpwstr>0x010100D6F61E74F7254FFAACE179AD514BF94B00E5BAFAE9EC481B44A887128AEA8B460D</vt:lpwstr>
  </property>
</Properties>
</file>